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0" roundtripDataSignature="AMtx7mj7gfRtLc0MMZE44qdpk6iZbrJ8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Montserrat-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r.org/Clinical-Resources/Incidental-Findings#:~:text=An%20incidental%20finding%2C%20also%20known,performed%20for%20an%20unrelated%20reason.%E2%80%9D"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telligentimaging.ucsf.edu/news/ucsf-diffuse-glioma-mri-dataset-publicly-available-aid-global-research"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5e9ec5e35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5e9ec5e355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ACCURACY is critical for the subject ID.  It has to be the exact same ID as was entered at the scanner. Don’t mix up Is and 1s, Os and 0s, dashes and underscores, caps and lower cases. Get it exactly right.  Errors waste radiologist time and can incur a penalty fee. The radiologist will not find the images and will not do the read.  Without a read, you will not be meeting IRB requirements and your participant might be worse off.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If a REDCap form is not filled out and submitted, the radiologist will not know there is a pending scan to be read. If there are errors, they will not be able to find the scan to read it.</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5e9ec5e35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25e9ec5e355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300">
                <a:solidFill>
                  <a:schemeClr val="dk1"/>
                </a:solidFill>
                <a:latin typeface="Lato"/>
                <a:ea typeface="Lato"/>
                <a:cs typeface="Lato"/>
                <a:sym typeface="Lato"/>
              </a:rPr>
              <a:t>You don’t need to </a:t>
            </a:r>
            <a:r>
              <a:rPr lang="en" sz="1300">
                <a:solidFill>
                  <a:schemeClr val="dk1"/>
                </a:solidFill>
                <a:latin typeface="Lato"/>
                <a:ea typeface="Lato"/>
                <a:cs typeface="Lato"/>
                <a:sym typeface="Lato"/>
              </a:rPr>
              <a:t>know</a:t>
            </a:r>
            <a:r>
              <a:rPr lang="en" sz="1300">
                <a:solidFill>
                  <a:schemeClr val="dk1"/>
                </a:solidFill>
                <a:latin typeface="Lato"/>
                <a:ea typeface="Lato"/>
                <a:cs typeface="Lato"/>
                <a:sym typeface="Lato"/>
              </a:rPr>
              <a:t> these-- the radiologist knows them-- but they’re sort of interesting.</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300"/>
              <a:buFont typeface="Arial"/>
              <a:buNone/>
            </a:pPr>
            <a:r>
              <a:rPr lang="en" sz="1300">
                <a:solidFill>
                  <a:schemeClr val="dk1"/>
                </a:solidFill>
                <a:latin typeface="Lato"/>
                <a:ea typeface="Lato"/>
                <a:cs typeface="Lato"/>
                <a:sym typeface="Lato"/>
              </a:rPr>
              <a:t>Level 1 no medically significant findings. No follow up needed.</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300"/>
              <a:buFont typeface="Arial"/>
              <a:buNone/>
            </a:pPr>
            <a:r>
              <a:rPr lang="en" sz="1300">
                <a:solidFill>
                  <a:schemeClr val="dk1"/>
                </a:solidFill>
                <a:latin typeface="Lato"/>
                <a:ea typeface="Lato"/>
                <a:cs typeface="Lato"/>
                <a:sym typeface="Lato"/>
              </a:rPr>
              <a:t>Level 2=Class B minor finding. Participant should follow up with their physician but no specific time frame is recommended and immediate attention is not needed. Examples: Sinusitis, mastoiditis (sinus or bone infections), nonspecific patchy white lesions in subjects less than 60 years old, chronic infarct, chronic trauma, tonsillar ectopia, severe generalized atrophy, focal atrophy (e.g., isolated brainstem and/ or cerebellum), small meningioma (&lt;3 cm) without edema  or cranial nerve or brian stem involvement and possible demyelinating disease (non-enhancing).</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300"/>
              <a:buFont typeface="Arial"/>
              <a:buNone/>
            </a:pPr>
            <a:r>
              <a:rPr lang="en" sz="1300">
                <a:solidFill>
                  <a:schemeClr val="dk1"/>
                </a:solidFill>
                <a:latin typeface="Lato"/>
                <a:ea typeface="Lato"/>
                <a:cs typeface="Lato"/>
                <a:sym typeface="Lato"/>
              </a:rPr>
              <a:t>Level 3= Class A-2 abnormal finding. Expedited medical evaluation within 2 weeks is recommended. Examples: aneurysm, other vascular malformation (e.g., cavernous or AVM), mass or infiltrating lesion with minimal edema or mass effect (e.g., glioma, small possible metastases), possible acute demyelinating of inflammatory (e.g., Lyme) disease with enhancement.</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300"/>
              <a:buFont typeface="Arial"/>
              <a:buNone/>
            </a:pPr>
            <a:r>
              <a:rPr lang="en" sz="1300">
                <a:solidFill>
                  <a:schemeClr val="dk1"/>
                </a:solidFill>
                <a:latin typeface="Lato"/>
                <a:ea typeface="Lato"/>
                <a:cs typeface="Lato"/>
                <a:sym typeface="Lato"/>
              </a:rPr>
              <a:t>Level 4= Class A-1 acute abnormal finding . The participant should go to the emergency department immediately. Examples: acute infarct, acute hemorrhage, mass with prominent edema or brain compression (intra or extra axial), acute hydrocephalus.</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e9ec5e35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25e9ec5e355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e9ec5e35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25e9ec5e355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SzPts val="1300"/>
              <a:buNone/>
            </a:pPr>
            <a:r>
              <a:t/>
            </a:r>
            <a:endParaRPr sz="1300">
              <a:solidFill>
                <a:schemeClr val="dk1"/>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look inside </a:t>
            </a:r>
            <a:r>
              <a:rPr lang="en"/>
              <a:t>people</a:t>
            </a:r>
            <a:r>
              <a:rPr lang="en"/>
              <a:t>’s brains all day long.  We </a:t>
            </a:r>
            <a:r>
              <a:rPr lang="en"/>
              <a:t>absolutely</a:t>
            </a:r>
            <a:r>
              <a:rPr lang="en"/>
              <a:t> will find </a:t>
            </a:r>
            <a:r>
              <a:rPr lang="en"/>
              <a:t>unexpected</a:t>
            </a:r>
            <a:r>
              <a:rPr lang="en"/>
              <a:t> </a:t>
            </a:r>
            <a:r>
              <a:rPr lang="en"/>
              <a:t>things</a:t>
            </a:r>
            <a:r>
              <a:rPr lang="en"/>
              <a:t> in there.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Definition from </a:t>
            </a:r>
            <a:r>
              <a:rPr lang="en" u="sng">
                <a:solidFill>
                  <a:schemeClr val="hlink"/>
                </a:solidFill>
                <a:hlinkClick r:id="rId2"/>
              </a:rPr>
              <a:t>https://www.acr.org/Clinical-Resources/Incidental-Findings#:~:text=An%20incidental%20finding%2C%20also%20known,performed%20for%20an%20unrelated%20reason.%E2%80%9D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Image from Classification of Brain Tumors from MRI Images Using a Convolutional Neural Network by Milica M. Badža 1,2, andMarko Č. Barjaktarović Appl. Sci. 2020, 10(6), 1999; https://doi.org/10.3390/app10061999</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e9ec5e35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25e9ec5e355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300"/>
              <a:buFont typeface="Arial"/>
              <a:buNone/>
            </a:pPr>
            <a:r>
              <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SzPts val="1300"/>
              <a:buNone/>
            </a:pPr>
            <a:r>
              <a:rPr lang="en" sz="1300">
                <a:solidFill>
                  <a:schemeClr val="dk1"/>
                </a:solidFill>
                <a:latin typeface="Lato"/>
                <a:ea typeface="Lato"/>
                <a:cs typeface="Lato"/>
                <a:sym typeface="Lato"/>
              </a:rPr>
              <a:t>The IRB requires you to send  the scan to Radiology. Send all the images you acquire.  They say the T1 structural MPRAGE is good for anatomy but the T2 is good for pathology. The glioma in the image looks different in each kind of scan and that’s all helpful information.</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SzPts val="1300"/>
              <a:buNone/>
            </a:pPr>
            <a:r>
              <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300"/>
              <a:buFont typeface="Arial"/>
              <a:buNone/>
            </a:pPr>
            <a:r>
              <a:rPr lang="en" sz="1300">
                <a:solidFill>
                  <a:schemeClr val="dk1"/>
                </a:solidFill>
                <a:latin typeface="Lato"/>
                <a:ea typeface="Lato"/>
                <a:cs typeface="Lato"/>
                <a:sym typeface="Lato"/>
              </a:rPr>
              <a:t>A REDCap record is required, or the radiologist won’t know it’s there.  More on REDCap on the next slide.</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300"/>
              <a:buFont typeface="Arial"/>
              <a:buNone/>
            </a:pPr>
            <a:r>
              <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SzPts val="1300"/>
              <a:buNone/>
            </a:pPr>
            <a:r>
              <a:rPr lang="en" sz="1300">
                <a:solidFill>
                  <a:schemeClr val="dk1"/>
                </a:solidFill>
                <a:latin typeface="Lato"/>
                <a:ea typeface="Lato"/>
                <a:cs typeface="Lato"/>
                <a:sym typeface="Lato"/>
              </a:rPr>
              <a:t>This is called a “Safety read- for Incidental findings (limited read)”.  It’s “limited” because it was a research scan, not a clinical scan. The scan parameters were optimized for research purposes, not clinical purposes like a clinical scan would be. (Scheduling note: When scheduling in iLAB, there is a section where the safety read is included by default and a $60 charge is applied. If you are scanning a phantom, fixed tissue, or equipment, you can delete safety read)</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SzPts val="1300"/>
              <a:buNone/>
            </a:pPr>
            <a:r>
              <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SzPts val="1300"/>
              <a:buNone/>
            </a:pPr>
            <a:r>
              <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SzPts val="1300"/>
              <a:buNone/>
            </a:pPr>
            <a:r>
              <a:rPr lang="en" sz="1300">
                <a:solidFill>
                  <a:schemeClr val="dk1"/>
                </a:solidFill>
                <a:latin typeface="Lato"/>
                <a:ea typeface="Lato"/>
                <a:cs typeface="Lato"/>
                <a:sym typeface="Lato"/>
              </a:rPr>
              <a:t>Image caption: Lower Grade Glioma segmentation of T2 FLAIR volumes and progression detection. From </a:t>
            </a:r>
            <a:r>
              <a:rPr lang="en" sz="1300" u="sng">
                <a:solidFill>
                  <a:schemeClr val="hlink"/>
                </a:solidFill>
                <a:latin typeface="Lato"/>
                <a:ea typeface="Lato"/>
                <a:cs typeface="Lato"/>
                <a:sym typeface="Lato"/>
                <a:hlinkClick r:id="rId2"/>
              </a:rPr>
              <a:t>https://intelligentimaging.ucsf.edu/news/ucsf-diffuse-glioma-mri-dataset-publicly-available-aid-global-research</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SzPts val="1300"/>
              <a:buNone/>
            </a:pPr>
            <a:r>
              <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SzPts val="1300"/>
              <a:buNone/>
            </a:pPr>
            <a:r>
              <a:rPr lang="en" sz="1300">
                <a:solidFill>
                  <a:schemeClr val="dk1"/>
                </a:solidFill>
                <a:latin typeface="Lato"/>
                <a:ea typeface="Lato"/>
                <a:cs typeface="Lato"/>
                <a:sym typeface="Lato"/>
              </a:rPr>
              <a:t>Your participants’ scans may contain an important incidental finding which could help diagnose a condition at an early phase that is more treatable.  An incidental finding can save your participant’s life.</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SzPts val="1300"/>
              <a:buNone/>
            </a:pPr>
            <a:r>
              <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300"/>
              <a:buFont typeface="Arial"/>
              <a:buNone/>
            </a:pPr>
            <a:r>
              <a:t/>
            </a:r>
            <a:endParaRPr sz="1300">
              <a:solidFill>
                <a:schemeClr val="dk1"/>
              </a:solidFill>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But we have to do more than just transfer the scan to Radiology and hope for the best.  How will they know it needs to be checked? How will they know where to put the report after they check it? That’s a lot of information.  Sounds like we need a shared database.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5e9ec5e35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5e9ec5e355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T</a:t>
            </a:r>
            <a:r>
              <a:rPr lang="en" sz="1300">
                <a:solidFill>
                  <a:schemeClr val="dk1"/>
                </a:solidFill>
                <a:latin typeface="Lato"/>
                <a:ea typeface="Lato"/>
                <a:cs typeface="Lato"/>
                <a:sym typeface="Lato"/>
              </a:rPr>
              <a:t>his creates a ticket for the radiologist.</a:t>
            </a:r>
            <a:endParaRPr sz="1300">
              <a:solidFill>
                <a:schemeClr val="dk1"/>
              </a:solidFill>
              <a:latin typeface="Lato"/>
              <a:ea typeface="Lato"/>
              <a:cs typeface="Lato"/>
              <a:sym typeface="Lato"/>
            </a:endParaRPr>
          </a:p>
          <a:p>
            <a:pPr indent="-311150" lvl="0" marL="457200" rtl="0" algn="l">
              <a:lnSpc>
                <a:spcPct val="115000"/>
              </a:lnSpc>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The radiologist will find the images you sent to RADIO from the scanner in their database and match it with the information you used to register your participant.</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 sz="1300">
                <a:solidFill>
                  <a:schemeClr val="dk1"/>
                </a:solidFill>
                <a:latin typeface="Lato"/>
                <a:ea typeface="Lato"/>
                <a:cs typeface="Lato"/>
                <a:sym typeface="Lato"/>
              </a:rPr>
              <a:t>These instructions are available in one PDF at  https://mr.research.columbia.edu/sites/default/files/content/REDCap%20manual-tech-v.2.pdf</a:t>
            </a:r>
            <a:endParaRPr sz="1300">
              <a:solidFill>
                <a:schemeClr val="dk1"/>
              </a:solidFill>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5e9ec5e35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25e9ec5e355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a REDCap form is not filled out and submitted, the radiologist will not know there is a pending scan to be read.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information on the REDCap form MUST match the information on the scanner, such as subject ID; otherwise there will be a delay in the safety read.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TWO THINGS MUST HAPPEN:</a:t>
            </a:r>
            <a:endParaRPr/>
          </a:p>
          <a:p>
            <a:pPr indent="0" lvl="0" marL="0" rtl="0" algn="l">
              <a:lnSpc>
                <a:spcPct val="100000"/>
              </a:lnSpc>
              <a:spcBef>
                <a:spcPts val="0"/>
              </a:spcBef>
              <a:spcAft>
                <a:spcPts val="0"/>
              </a:spcAft>
              <a:buSzPts val="1100"/>
              <a:buNone/>
            </a:pPr>
            <a:r>
              <a:rPr lang="en"/>
              <a:t>Images sent to RADIO</a:t>
            </a:r>
            <a:endParaRPr/>
          </a:p>
          <a:p>
            <a:pPr indent="0" lvl="0" marL="0" rtl="0" algn="l">
              <a:lnSpc>
                <a:spcPct val="100000"/>
              </a:lnSpc>
              <a:spcBef>
                <a:spcPts val="0"/>
              </a:spcBef>
              <a:spcAft>
                <a:spcPts val="0"/>
              </a:spcAft>
              <a:buSzPts val="1100"/>
              <a:buNone/>
            </a:pPr>
            <a:r>
              <a:rPr lang="en"/>
              <a:t>REDCap form submitted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5e9ec5e355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25e9ec5e355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a REDCap form is not filled out and submitted, the radiologist will not know there is a pending scan to be read.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information on the REDCap form MUST match the information on the scanner, such as subject ID; otherwise there will be a delay in the safety read.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TWO THINGS MUST HAPPEN:</a:t>
            </a:r>
            <a:endParaRPr/>
          </a:p>
          <a:p>
            <a:pPr indent="0" lvl="0" marL="0" rtl="0" algn="l">
              <a:lnSpc>
                <a:spcPct val="100000"/>
              </a:lnSpc>
              <a:spcBef>
                <a:spcPts val="0"/>
              </a:spcBef>
              <a:spcAft>
                <a:spcPts val="0"/>
              </a:spcAft>
              <a:buSzPts val="1100"/>
              <a:buNone/>
            </a:pPr>
            <a:r>
              <a:rPr lang="en"/>
              <a:t>Images sent to RADIO</a:t>
            </a:r>
            <a:endParaRPr/>
          </a:p>
          <a:p>
            <a:pPr indent="0" lvl="0" marL="0" rtl="0" algn="l">
              <a:lnSpc>
                <a:spcPct val="100000"/>
              </a:lnSpc>
              <a:spcBef>
                <a:spcPts val="0"/>
              </a:spcBef>
              <a:spcAft>
                <a:spcPts val="0"/>
              </a:spcAft>
              <a:buSzPts val="1100"/>
              <a:buNone/>
            </a:pPr>
            <a:r>
              <a:rPr lang="en"/>
              <a:t>REDCap form submitted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5e9ec5e355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25e9ec5e355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ACCURACY is critical for the subject ID.  It has to be the exact same ID as was entered at </a:t>
            </a:r>
            <a:r>
              <a:rPr lang="en"/>
              <a:t>the</a:t>
            </a:r>
            <a:r>
              <a:rPr lang="en"/>
              <a:t> scanner. Don’t mix up Is and 1s, Os and 0s, dashes and underscores, caps and lower cases. Get it exactly right.  Errors waste radiologist time and can incur a </a:t>
            </a:r>
            <a:r>
              <a:rPr lang="en"/>
              <a:t>penalty</a:t>
            </a:r>
            <a:r>
              <a:rPr lang="en"/>
              <a:t> fee. The radiologist will not find the images and will not do the read.  Without a read, you will not be meeting IRB </a:t>
            </a:r>
            <a:r>
              <a:rPr lang="en"/>
              <a:t>requirements</a:t>
            </a:r>
            <a:r>
              <a:rPr lang="en"/>
              <a:t> and your </a:t>
            </a:r>
            <a:r>
              <a:rPr lang="en"/>
              <a:t>participant</a:t>
            </a:r>
            <a:r>
              <a:rPr lang="en"/>
              <a:t> might be worse off.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If a REDCap form is not filled out and submitted, the radiologist will not know there is a pending scan to be read. If there are errors, they will not be </a:t>
            </a:r>
            <a:r>
              <a:rPr lang="en"/>
              <a:t>able</a:t>
            </a:r>
            <a:r>
              <a:rPr lang="en"/>
              <a:t> to find the scan to read it.</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
          <p:cNvSpPr/>
          <p:nvPr/>
        </p:nvSpPr>
        <p:spPr>
          <a:xfrm rot="5400000">
            <a:off x="7500300" y="505"/>
            <a:ext cx="1643700" cy="1643700"/>
          </a:xfrm>
          <a:prstGeom prst="diagStripe">
            <a:avLst>
              <a:gd fmla="val 0"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13"/>
          <p:cNvGrpSpPr/>
          <p:nvPr/>
        </p:nvGrpSpPr>
        <p:grpSpPr>
          <a:xfrm>
            <a:off x="0" y="490"/>
            <a:ext cx="5153705" cy="5134399"/>
            <a:chOff x="0" y="75"/>
            <a:chExt cx="5153705" cy="5152950"/>
          </a:xfrm>
        </p:grpSpPr>
        <p:sp>
          <p:nvSpPr>
            <p:cNvPr id="12" name="Google Shape;12;p13"/>
            <p:cNvSpPr/>
            <p:nvPr/>
          </p:nvSpPr>
          <p:spPr>
            <a:xfrm rot="-5400000">
              <a:off x="455" y="-225"/>
              <a:ext cx="5152800" cy="5153700"/>
            </a:xfrm>
            <a:prstGeom prst="diagStripe">
              <a:avLst>
                <a:gd fmla="val 50000"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3"/>
            <p:cNvSpPr/>
            <p:nvPr/>
          </p:nvSpPr>
          <p:spPr>
            <a:xfrm rot="-5400000">
              <a:off x="150" y="1145825"/>
              <a:ext cx="3996600" cy="3996900"/>
            </a:xfrm>
            <a:prstGeom prst="diagStripe">
              <a:avLst>
                <a:gd fmla="val 58774"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3"/>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3"/>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p13"/>
          <p:cNvSpPr txBox="1"/>
          <p:nvPr>
            <p:ph type="ctrTitle"/>
          </p:nvPr>
        </p:nvSpPr>
        <p:spPr>
          <a:xfrm>
            <a:off x="3537150" y="1578400"/>
            <a:ext cx="5017500" cy="1578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17" name="Google Shape;17;p13"/>
          <p:cNvSpPr txBox="1"/>
          <p:nvPr>
            <p:ph idx="1" type="subTitle"/>
          </p:nvPr>
        </p:nvSpPr>
        <p:spPr>
          <a:xfrm>
            <a:off x="5083950" y="3924925"/>
            <a:ext cx="3470700" cy="506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18" name="Google Shape;1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22"/>
          <p:cNvGrpSpPr/>
          <p:nvPr/>
        </p:nvGrpSpPr>
        <p:grpSpPr>
          <a:xfrm>
            <a:off x="4406400" y="0"/>
            <a:ext cx="4737600" cy="5143065"/>
            <a:chOff x="4406400" y="0"/>
            <a:chExt cx="4737600" cy="5143065"/>
          </a:xfrm>
        </p:grpSpPr>
        <p:sp>
          <p:nvSpPr>
            <p:cNvPr id="107" name="Google Shape;107;p22"/>
            <p:cNvSpPr/>
            <p:nvPr/>
          </p:nvSpPr>
          <p:spPr>
            <a:xfrm rot="5400000">
              <a:off x="4408200" y="-1800"/>
              <a:ext cx="47340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2"/>
            <p:cNvSpPr/>
            <p:nvPr/>
          </p:nvSpPr>
          <p:spPr>
            <a:xfrm rot="5400000">
              <a:off x="4841125" y="5700"/>
              <a:ext cx="42981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2"/>
            <p:cNvSpPr/>
            <p:nvPr/>
          </p:nvSpPr>
          <p:spPr>
            <a:xfrm rot="-5400000">
              <a:off x="5618399" y="123646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2"/>
            <p:cNvSpPr/>
            <p:nvPr/>
          </p:nvSpPr>
          <p:spPr>
            <a:xfrm flipH="1">
              <a:off x="5849857" y="14439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2"/>
            <p:cNvSpPr/>
            <p:nvPr/>
          </p:nvSpPr>
          <p:spPr>
            <a:xfrm rot="-5400000">
              <a:off x="5987081" y="24694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2"/>
            <p:cNvSpPr/>
            <p:nvPr/>
          </p:nvSpPr>
          <p:spPr>
            <a:xfrm flipH="1">
              <a:off x="6222115" y="267695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2"/>
            <p:cNvSpPr/>
            <p:nvPr/>
          </p:nvSpPr>
          <p:spPr>
            <a:xfrm rot="-5400000">
              <a:off x="6675341" y="186201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2"/>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2"/>
            <p:cNvSpPr/>
            <p:nvPr/>
          </p:nvSpPr>
          <p:spPr>
            <a:xfrm rot="-5400000">
              <a:off x="6861141" y="247781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2"/>
            <p:cNvSpPr/>
            <p:nvPr/>
          </p:nvSpPr>
          <p:spPr>
            <a:xfrm flipH="1">
              <a:off x="7965266" y="269296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2"/>
            <p:cNvSpPr/>
            <p:nvPr/>
          </p:nvSpPr>
          <p:spPr>
            <a:xfrm flipH="1">
              <a:off x="8145082" y="330875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2"/>
            <p:cNvSpPr/>
            <p:nvPr/>
          </p:nvSpPr>
          <p:spPr>
            <a:xfrm rot="-5400000">
              <a:off x="7047599" y="309501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2"/>
            <p:cNvSpPr/>
            <p:nvPr/>
          </p:nvSpPr>
          <p:spPr>
            <a:xfrm flipH="1">
              <a:off x="7276649" y="330250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2"/>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2"/>
            <p:cNvSpPr/>
            <p:nvPr/>
          </p:nvSpPr>
          <p:spPr>
            <a:xfrm flipH="1">
              <a:off x="7462448" y="391829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2"/>
            <p:cNvSpPr/>
            <p:nvPr/>
          </p:nvSpPr>
          <p:spPr>
            <a:xfrm rot="-5400000">
              <a:off x="8102491" y="371847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2"/>
            <p:cNvSpPr/>
            <p:nvPr/>
          </p:nvSpPr>
          <p:spPr>
            <a:xfrm flipH="1">
              <a:off x="8334533" y="392596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2"/>
            <p:cNvSpPr/>
            <p:nvPr/>
          </p:nvSpPr>
          <p:spPr>
            <a:xfrm rot="-5400000">
              <a:off x="8288290" y="43342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 name="Google Shape;125;p22"/>
          <p:cNvSpPr txBox="1"/>
          <p:nvPr>
            <p:ph hasCustomPrompt="1" type="title"/>
          </p:nvPr>
        </p:nvSpPr>
        <p:spPr>
          <a:xfrm>
            <a:off x="823850" y="1284675"/>
            <a:ext cx="4776000" cy="1300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26" name="Google Shape;126;p22"/>
          <p:cNvSpPr txBox="1"/>
          <p:nvPr>
            <p:ph idx="1" type="body"/>
          </p:nvPr>
        </p:nvSpPr>
        <p:spPr>
          <a:xfrm>
            <a:off x="823850" y="2643124"/>
            <a:ext cx="4776000" cy="1218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27" name="Google Shape;12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grpSp>
        <p:nvGrpSpPr>
          <p:cNvPr id="20" name="Google Shape;20;p14"/>
          <p:cNvGrpSpPr/>
          <p:nvPr/>
        </p:nvGrpSpPr>
        <p:grpSpPr>
          <a:xfrm>
            <a:off x="0" y="381001"/>
            <a:ext cx="1037850" cy="1016288"/>
            <a:chOff x="0" y="381001"/>
            <a:chExt cx="1037850" cy="1016288"/>
          </a:xfrm>
        </p:grpSpPr>
        <p:sp>
          <p:nvSpPr>
            <p:cNvPr id="21" name="Google Shape;21;p1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14"/>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4" name="Google Shape;24;p14"/>
          <p:cNvSpPr txBox="1"/>
          <p:nvPr>
            <p:ph idx="1" type="body"/>
          </p:nvPr>
        </p:nvSpPr>
        <p:spPr>
          <a:xfrm>
            <a:off x="1297500" y="1567550"/>
            <a:ext cx="3403200" cy="2911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5" name="Google Shape;25;p14"/>
          <p:cNvSpPr txBox="1"/>
          <p:nvPr>
            <p:ph idx="2" type="body"/>
          </p:nvPr>
        </p:nvSpPr>
        <p:spPr>
          <a:xfrm>
            <a:off x="4933221" y="1567550"/>
            <a:ext cx="3403200" cy="2911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6" name="Google Shape;2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grpSp>
        <p:nvGrpSpPr>
          <p:cNvPr id="28" name="Google Shape;28;p15"/>
          <p:cNvGrpSpPr/>
          <p:nvPr/>
        </p:nvGrpSpPr>
        <p:grpSpPr>
          <a:xfrm>
            <a:off x="0" y="381001"/>
            <a:ext cx="1037850" cy="1016288"/>
            <a:chOff x="0" y="381001"/>
            <a:chExt cx="1037850" cy="1016288"/>
          </a:xfrm>
        </p:grpSpPr>
        <p:sp>
          <p:nvSpPr>
            <p:cNvPr id="29" name="Google Shape;29;p1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 name="Google Shape;31;p15"/>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15"/>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3" name="Google Shape;3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grpSp>
        <p:nvGrpSpPr>
          <p:cNvPr id="35" name="Google Shape;35;p16"/>
          <p:cNvGrpSpPr/>
          <p:nvPr/>
        </p:nvGrpSpPr>
        <p:grpSpPr>
          <a:xfrm>
            <a:off x="4406400" y="0"/>
            <a:ext cx="4737600" cy="5143065"/>
            <a:chOff x="4406400" y="0"/>
            <a:chExt cx="4737600" cy="5143065"/>
          </a:xfrm>
        </p:grpSpPr>
        <p:sp>
          <p:nvSpPr>
            <p:cNvPr id="36" name="Google Shape;36;p16"/>
            <p:cNvSpPr/>
            <p:nvPr/>
          </p:nvSpPr>
          <p:spPr>
            <a:xfrm rot="5400000">
              <a:off x="4408200" y="-1800"/>
              <a:ext cx="47340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6"/>
            <p:cNvSpPr/>
            <p:nvPr/>
          </p:nvSpPr>
          <p:spPr>
            <a:xfrm rot="5400000">
              <a:off x="4841125" y="5700"/>
              <a:ext cx="42981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6"/>
            <p:cNvSpPr/>
            <p:nvPr/>
          </p:nvSpPr>
          <p:spPr>
            <a:xfrm rot="-5400000">
              <a:off x="5618399" y="123646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6"/>
            <p:cNvSpPr/>
            <p:nvPr/>
          </p:nvSpPr>
          <p:spPr>
            <a:xfrm flipH="1">
              <a:off x="5849857" y="14439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6"/>
            <p:cNvSpPr/>
            <p:nvPr/>
          </p:nvSpPr>
          <p:spPr>
            <a:xfrm rot="-5400000">
              <a:off x="5987081" y="24694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6"/>
            <p:cNvSpPr/>
            <p:nvPr/>
          </p:nvSpPr>
          <p:spPr>
            <a:xfrm flipH="1">
              <a:off x="6222115" y="267695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6"/>
            <p:cNvSpPr/>
            <p:nvPr/>
          </p:nvSpPr>
          <p:spPr>
            <a:xfrm rot="-5400000">
              <a:off x="6675341" y="186201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6"/>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6"/>
            <p:cNvSpPr/>
            <p:nvPr/>
          </p:nvSpPr>
          <p:spPr>
            <a:xfrm rot="-5400000">
              <a:off x="6861141" y="247781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6"/>
            <p:cNvSpPr/>
            <p:nvPr/>
          </p:nvSpPr>
          <p:spPr>
            <a:xfrm flipH="1">
              <a:off x="7965266" y="269296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6"/>
            <p:cNvSpPr/>
            <p:nvPr/>
          </p:nvSpPr>
          <p:spPr>
            <a:xfrm flipH="1">
              <a:off x="8145082" y="330875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6"/>
            <p:cNvSpPr/>
            <p:nvPr/>
          </p:nvSpPr>
          <p:spPr>
            <a:xfrm rot="-5400000">
              <a:off x="7047599" y="309501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6"/>
            <p:cNvSpPr/>
            <p:nvPr/>
          </p:nvSpPr>
          <p:spPr>
            <a:xfrm flipH="1">
              <a:off x="7276649" y="330250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6"/>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6"/>
            <p:cNvSpPr/>
            <p:nvPr/>
          </p:nvSpPr>
          <p:spPr>
            <a:xfrm flipH="1">
              <a:off x="7462448" y="391829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6"/>
            <p:cNvSpPr/>
            <p:nvPr/>
          </p:nvSpPr>
          <p:spPr>
            <a:xfrm rot="-5400000">
              <a:off x="8102491" y="371847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6"/>
            <p:cNvSpPr/>
            <p:nvPr/>
          </p:nvSpPr>
          <p:spPr>
            <a:xfrm flipH="1">
              <a:off x="8334533" y="392596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6"/>
            <p:cNvSpPr/>
            <p:nvPr/>
          </p:nvSpPr>
          <p:spPr>
            <a:xfrm rot="-5400000">
              <a:off x="8288290" y="43342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16"/>
          <p:cNvSpPr txBox="1"/>
          <p:nvPr>
            <p:ph type="title"/>
          </p:nvPr>
        </p:nvSpPr>
        <p:spPr>
          <a:xfrm>
            <a:off x="823850" y="2053000"/>
            <a:ext cx="4587000" cy="11487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17"/>
          <p:cNvGrpSpPr/>
          <p:nvPr/>
        </p:nvGrpSpPr>
        <p:grpSpPr>
          <a:xfrm>
            <a:off x="0" y="381001"/>
            <a:ext cx="1037850" cy="1016288"/>
            <a:chOff x="0" y="381001"/>
            <a:chExt cx="1037850" cy="1016288"/>
          </a:xfrm>
        </p:grpSpPr>
        <p:sp>
          <p:nvSpPr>
            <p:cNvPr id="58" name="Google Shape;58;p1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17"/>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1" name="Google Shape;6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18"/>
          <p:cNvGrpSpPr/>
          <p:nvPr/>
        </p:nvGrpSpPr>
        <p:grpSpPr>
          <a:xfrm>
            <a:off x="0" y="381001"/>
            <a:ext cx="1037850" cy="1016288"/>
            <a:chOff x="0" y="381001"/>
            <a:chExt cx="1037850" cy="1016288"/>
          </a:xfrm>
        </p:grpSpPr>
        <p:sp>
          <p:nvSpPr>
            <p:cNvPr id="64" name="Google Shape;64;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18"/>
          <p:cNvSpPr txBox="1"/>
          <p:nvPr>
            <p:ph type="title"/>
          </p:nvPr>
        </p:nvSpPr>
        <p:spPr>
          <a:xfrm>
            <a:off x="1297500" y="393750"/>
            <a:ext cx="3798900" cy="149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7" name="Google Shape;67;p18"/>
          <p:cNvSpPr txBox="1"/>
          <p:nvPr>
            <p:ph idx="1" type="body"/>
          </p:nvPr>
        </p:nvSpPr>
        <p:spPr>
          <a:xfrm>
            <a:off x="1297500" y="1972550"/>
            <a:ext cx="3798900" cy="2415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8" name="Google Shape;6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19"/>
          <p:cNvGrpSpPr/>
          <p:nvPr/>
        </p:nvGrpSpPr>
        <p:grpSpPr>
          <a:xfrm>
            <a:off x="4406400" y="0"/>
            <a:ext cx="4737600" cy="5143500"/>
            <a:chOff x="4406400" y="0"/>
            <a:chExt cx="4737600" cy="5143500"/>
          </a:xfrm>
        </p:grpSpPr>
        <p:sp>
          <p:nvSpPr>
            <p:cNvPr id="71" name="Google Shape;71;p19"/>
            <p:cNvSpPr/>
            <p:nvPr/>
          </p:nvSpPr>
          <p:spPr>
            <a:xfrm rot="5400000">
              <a:off x="4407900" y="-1500"/>
              <a:ext cx="47346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9"/>
            <p:cNvSpPr/>
            <p:nvPr/>
          </p:nvSpPr>
          <p:spPr>
            <a:xfrm rot="5400000">
              <a:off x="4840825" y="6000"/>
              <a:ext cx="42987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9"/>
            <p:cNvSpPr/>
            <p:nvPr/>
          </p:nvSpPr>
          <p:spPr>
            <a:xfrm rot="-5400000">
              <a:off x="5618399" y="123664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9"/>
            <p:cNvSpPr/>
            <p:nvPr/>
          </p:nvSpPr>
          <p:spPr>
            <a:xfrm flipH="1">
              <a:off x="5849857" y="144407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9"/>
            <p:cNvSpPr/>
            <p:nvPr/>
          </p:nvSpPr>
          <p:spPr>
            <a:xfrm rot="-5400000">
              <a:off x="5987081" y="246974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9"/>
            <p:cNvSpPr/>
            <p:nvPr/>
          </p:nvSpPr>
          <p:spPr>
            <a:xfrm flipH="1">
              <a:off x="6222115" y="2677179"/>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9"/>
            <p:cNvSpPr/>
            <p:nvPr/>
          </p:nvSpPr>
          <p:spPr>
            <a:xfrm rot="-5400000">
              <a:off x="6675341" y="186224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9"/>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9"/>
            <p:cNvSpPr/>
            <p:nvPr/>
          </p:nvSpPr>
          <p:spPr>
            <a:xfrm rot="-5400000">
              <a:off x="6861141" y="247808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9"/>
            <p:cNvSpPr/>
            <p:nvPr/>
          </p:nvSpPr>
          <p:spPr>
            <a:xfrm flipH="1">
              <a:off x="7965266" y="269319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9"/>
            <p:cNvSpPr/>
            <p:nvPr/>
          </p:nvSpPr>
          <p:spPr>
            <a:xfrm flipH="1">
              <a:off x="8145082" y="330903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9"/>
            <p:cNvSpPr/>
            <p:nvPr/>
          </p:nvSpPr>
          <p:spPr>
            <a:xfrm rot="-5400000">
              <a:off x="7047599" y="309534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9"/>
            <p:cNvSpPr/>
            <p:nvPr/>
          </p:nvSpPr>
          <p:spPr>
            <a:xfrm flipH="1">
              <a:off x="7276649" y="330278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9"/>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9"/>
            <p:cNvSpPr/>
            <p:nvPr/>
          </p:nvSpPr>
          <p:spPr>
            <a:xfrm flipH="1">
              <a:off x="7462448" y="391862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9"/>
            <p:cNvSpPr/>
            <p:nvPr/>
          </p:nvSpPr>
          <p:spPr>
            <a:xfrm rot="-5400000">
              <a:off x="8102491" y="37188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9"/>
            <p:cNvSpPr/>
            <p:nvPr/>
          </p:nvSpPr>
          <p:spPr>
            <a:xfrm flipH="1">
              <a:off x="8334533" y="392629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9"/>
            <p:cNvSpPr/>
            <p:nvPr/>
          </p:nvSpPr>
          <p:spPr>
            <a:xfrm rot="-5400000">
              <a:off x="8288290" y="433470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 name="Google Shape;89;p19"/>
          <p:cNvSpPr txBox="1"/>
          <p:nvPr>
            <p:ph type="title"/>
          </p:nvPr>
        </p:nvSpPr>
        <p:spPr>
          <a:xfrm>
            <a:off x="823850" y="866775"/>
            <a:ext cx="4587000" cy="35211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 name="Google Shape;9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20"/>
          <p:cNvGrpSpPr/>
          <p:nvPr/>
        </p:nvGrpSpPr>
        <p:grpSpPr>
          <a:xfrm>
            <a:off x="0" y="381001"/>
            <a:ext cx="1037850" cy="1016288"/>
            <a:chOff x="0" y="381001"/>
            <a:chExt cx="1037850" cy="1016288"/>
          </a:xfrm>
        </p:grpSpPr>
        <p:sp>
          <p:nvSpPr>
            <p:cNvPr id="93" name="Google Shape;93;p2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0"/>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20"/>
          <p:cNvSpPr txBox="1"/>
          <p:nvPr>
            <p:ph type="title"/>
          </p:nvPr>
        </p:nvSpPr>
        <p:spPr>
          <a:xfrm>
            <a:off x="1297500" y="1658325"/>
            <a:ext cx="3036300" cy="1751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6" name="Google Shape;96;p20"/>
          <p:cNvSpPr txBox="1"/>
          <p:nvPr>
            <p:ph idx="1" type="subTitle"/>
          </p:nvPr>
        </p:nvSpPr>
        <p:spPr>
          <a:xfrm>
            <a:off x="1297500" y="3538000"/>
            <a:ext cx="3036300" cy="506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97" name="Google Shape;97;p20"/>
          <p:cNvSpPr txBox="1"/>
          <p:nvPr>
            <p:ph idx="2" type="body"/>
          </p:nvPr>
        </p:nvSpPr>
        <p:spPr>
          <a:xfrm>
            <a:off x="4648200" y="1696600"/>
            <a:ext cx="3676800" cy="234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98" name="Google Shape;9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21"/>
          <p:cNvGrpSpPr/>
          <p:nvPr/>
        </p:nvGrpSpPr>
        <p:grpSpPr>
          <a:xfrm>
            <a:off x="0" y="4128572"/>
            <a:ext cx="698925" cy="684657"/>
            <a:chOff x="0" y="3785672"/>
            <a:chExt cx="698925" cy="684657"/>
          </a:xfrm>
        </p:grpSpPr>
        <p:sp>
          <p:nvSpPr>
            <p:cNvPr id="101" name="Google Shape;101;p21"/>
            <p:cNvSpPr/>
            <p:nvPr/>
          </p:nvSpPr>
          <p:spPr>
            <a:xfrm rot="-5400000">
              <a:off x="0" y="3785672"/>
              <a:ext cx="544800" cy="544800"/>
            </a:xfrm>
            <a:prstGeom prst="diagStripe">
              <a:avLst>
                <a:gd fmla="val 50000" name="adj"/>
              </a:avLst>
            </a:prstGeom>
            <a:solidFill>
              <a:schemeClr val="lt1">
                <a:alpha val="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1"/>
            <p:cNvSpPr/>
            <p:nvPr/>
          </p:nvSpPr>
          <p:spPr>
            <a:xfrm flipH="1">
              <a:off x="154125" y="3925529"/>
              <a:ext cx="544800" cy="544800"/>
            </a:xfrm>
            <a:prstGeom prst="diagStripe">
              <a:avLst>
                <a:gd fmla="val 50000" name="adj"/>
              </a:avLst>
            </a:prstGeom>
            <a:solidFill>
              <a:schemeClr val="lt1">
                <a:alpha val="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21"/>
          <p:cNvSpPr txBox="1"/>
          <p:nvPr>
            <p:ph idx="1" type="body"/>
          </p:nvPr>
        </p:nvSpPr>
        <p:spPr>
          <a:xfrm>
            <a:off x="812725" y="4305375"/>
            <a:ext cx="6936000" cy="523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04" name="Google Shape;10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2pPr>
            <a:lvl3pPr lvl="2"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3pPr>
            <a:lvl4pPr lvl="3"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4pPr>
            <a:lvl5pPr lvl="4"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5pPr>
            <a:lvl6pPr lvl="5"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6pPr>
            <a:lvl7pPr lvl="6"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7pPr>
            <a:lvl8pPr lvl="7"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8pPr>
            <a:lvl9pPr lvl="8"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lt1"/>
              </a:buClr>
              <a:buSzPts val="1300"/>
              <a:buFont typeface="Lato"/>
              <a:buChar char="●"/>
              <a:defRPr b="0" i="0" sz="1300" u="none" cap="none" strike="noStrike">
                <a:solidFill>
                  <a:schemeClr val="lt1"/>
                </a:solidFill>
                <a:latin typeface="Lato"/>
                <a:ea typeface="Lato"/>
                <a:cs typeface="Lato"/>
                <a:sym typeface="Lato"/>
              </a:defRPr>
            </a:lvl1pPr>
            <a:lvl2pPr indent="-298450" lvl="1" marL="9144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2pPr>
            <a:lvl3pPr indent="-298450" lvl="2" marL="13716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3pPr>
            <a:lvl4pPr indent="-298450" lvl="3" marL="18288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4pPr>
            <a:lvl5pPr indent="-298450" lvl="4" marL="22860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5pPr>
            <a:lvl6pPr indent="-298450" lvl="5" marL="27432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6pPr>
            <a:lvl7pPr indent="-298450" lvl="6" marL="32004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7pPr>
            <a:lvl8pPr indent="-298450" lvl="7" marL="36576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8pPr>
            <a:lvl9pPr indent="-298450" lvl="8" marL="41148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streamable.com/fmexa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mr.research.columbia.edu/sites/default/files/content/REDCap%20manual-tech-v.2.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fem2104@cumc.columbia.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zqz1@cumc.columbia.edu"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radio-sftp.cpmc.columbia.edu/redcap"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txBox="1"/>
          <p:nvPr>
            <p:ph idx="1" type="subTitle"/>
          </p:nvPr>
        </p:nvSpPr>
        <p:spPr>
          <a:xfrm>
            <a:off x="5083950" y="3924925"/>
            <a:ext cx="3470700" cy="881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300"/>
              <a:buNone/>
            </a:pPr>
            <a:r>
              <a:rPr lang="en"/>
              <a:t>A User Introduction</a:t>
            </a:r>
            <a:endParaRPr/>
          </a:p>
          <a:p>
            <a:pPr indent="0" lvl="0" marL="0" rtl="0" algn="l">
              <a:lnSpc>
                <a:spcPct val="100000"/>
              </a:lnSpc>
              <a:spcBef>
                <a:spcPts val="0"/>
              </a:spcBef>
              <a:spcAft>
                <a:spcPts val="0"/>
              </a:spcAft>
              <a:buSzPts val="1300"/>
              <a:buNone/>
            </a:pPr>
            <a:r>
              <a:rPr lang="en"/>
              <a:t>Kathleen Durkin </a:t>
            </a:r>
            <a:endParaRPr/>
          </a:p>
          <a:p>
            <a:pPr indent="0" lvl="0" marL="0" rtl="0" algn="l">
              <a:lnSpc>
                <a:spcPct val="100000"/>
              </a:lnSpc>
              <a:spcBef>
                <a:spcPts val="0"/>
              </a:spcBef>
              <a:spcAft>
                <a:spcPts val="0"/>
              </a:spcAft>
              <a:buSzPts val="1300"/>
              <a:buNone/>
            </a:pPr>
            <a:r>
              <a:rPr lang="en"/>
              <a:t>Director</a:t>
            </a:r>
            <a:r>
              <a:rPr lang="en"/>
              <a:t>, MR Platform </a:t>
            </a:r>
            <a:r>
              <a:rPr lang="en"/>
              <a:t>Administration</a:t>
            </a:r>
            <a:endParaRPr/>
          </a:p>
        </p:txBody>
      </p:sp>
      <p:sp>
        <p:nvSpPr>
          <p:cNvPr id="135" name="Google Shape;135;p1"/>
          <p:cNvSpPr txBox="1"/>
          <p:nvPr>
            <p:ph idx="4294967295" type="title"/>
          </p:nvPr>
        </p:nvSpPr>
        <p:spPr>
          <a:xfrm>
            <a:off x="2963000" y="1107825"/>
            <a:ext cx="5373300" cy="1310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5714"/>
              <a:buNone/>
            </a:pPr>
            <a:r>
              <a:rPr lang="en"/>
              <a:t>Manage Incidental Findings i</a:t>
            </a:r>
            <a:r>
              <a:rPr lang="en"/>
              <a:t>n MR research using </a:t>
            </a:r>
            <a:r>
              <a:rPr lang="en"/>
              <a:t>REDCap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5e9ec5e355_0_63"/>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2400"/>
              <a:buNone/>
            </a:pPr>
            <a:r>
              <a:rPr lang="en"/>
              <a:t>Creating a new REDCap record</a:t>
            </a:r>
            <a:endParaRPr sz="1688"/>
          </a:p>
        </p:txBody>
      </p:sp>
      <p:sp>
        <p:nvSpPr>
          <p:cNvPr id="195" name="Google Shape;195;g25e9ec5e355_0_63"/>
          <p:cNvSpPr txBox="1"/>
          <p:nvPr/>
        </p:nvSpPr>
        <p:spPr>
          <a:xfrm>
            <a:off x="1700450" y="1517750"/>
            <a:ext cx="5480700" cy="30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Lato"/>
                <a:ea typeface="Lato"/>
                <a:cs typeface="Lato"/>
                <a:sym typeface="Lato"/>
              </a:rPr>
              <a:t>To be in full IRB </a:t>
            </a:r>
            <a:r>
              <a:rPr lang="en" sz="1600">
                <a:solidFill>
                  <a:schemeClr val="lt1"/>
                </a:solidFill>
                <a:latin typeface="Lato"/>
                <a:ea typeface="Lato"/>
                <a:cs typeface="Lato"/>
                <a:sym typeface="Lato"/>
              </a:rPr>
              <a:t>compliance</a:t>
            </a:r>
            <a:r>
              <a:rPr lang="en" sz="1600">
                <a:solidFill>
                  <a:schemeClr val="lt1"/>
                </a:solidFill>
                <a:latin typeface="Lato"/>
                <a:ea typeface="Lato"/>
                <a:cs typeface="Lato"/>
                <a:sym typeface="Lato"/>
              </a:rPr>
              <a:t>, </a:t>
            </a:r>
            <a:r>
              <a:rPr lang="en" sz="1600">
                <a:solidFill>
                  <a:schemeClr val="lt1"/>
                </a:solidFill>
                <a:latin typeface="Lato"/>
                <a:ea typeface="Lato"/>
                <a:cs typeface="Lato"/>
                <a:sym typeface="Lato"/>
              </a:rPr>
              <a:t>TWO THINGS MUST HAPPEN:</a:t>
            </a:r>
            <a:endParaRPr sz="1600">
              <a:solidFill>
                <a:schemeClr val="lt1"/>
              </a:solidFill>
              <a:latin typeface="Lato"/>
              <a:ea typeface="Lato"/>
              <a:cs typeface="Lato"/>
              <a:sym typeface="Lato"/>
            </a:endParaRPr>
          </a:p>
          <a:p>
            <a:pPr indent="0" lvl="0" marL="0" rtl="0" algn="l">
              <a:spcBef>
                <a:spcPts val="0"/>
              </a:spcBef>
              <a:spcAft>
                <a:spcPts val="0"/>
              </a:spcAft>
              <a:buNone/>
            </a:pPr>
            <a:r>
              <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arenR"/>
            </a:pPr>
            <a:r>
              <a:rPr lang="en" sz="1600">
                <a:solidFill>
                  <a:schemeClr val="lt1"/>
                </a:solidFill>
                <a:latin typeface="Lato"/>
                <a:ea typeface="Lato"/>
                <a:cs typeface="Lato"/>
                <a:sym typeface="Lato"/>
              </a:rPr>
              <a:t>Images sent to Radiology</a:t>
            </a:r>
            <a:endParaRPr sz="1600">
              <a:solidFill>
                <a:schemeClr val="lt1"/>
              </a:solidFill>
              <a:latin typeface="Lato"/>
              <a:ea typeface="Lato"/>
              <a:cs typeface="Lato"/>
              <a:sym typeface="Lato"/>
            </a:endParaRPr>
          </a:p>
          <a:p>
            <a:pPr indent="0" lvl="0" marL="0" rtl="0" algn="l">
              <a:spcBef>
                <a:spcPts val="0"/>
              </a:spcBef>
              <a:spcAft>
                <a:spcPts val="0"/>
              </a:spcAft>
              <a:buNone/>
            </a:pPr>
            <a:r>
              <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arenR"/>
            </a:pPr>
            <a:r>
              <a:rPr lang="en" sz="1600">
                <a:solidFill>
                  <a:schemeClr val="lt1"/>
                </a:solidFill>
                <a:latin typeface="Lato"/>
                <a:ea typeface="Lato"/>
                <a:cs typeface="Lato"/>
                <a:sym typeface="Lato"/>
              </a:rPr>
              <a:t>REDCap form submitted</a:t>
            </a:r>
            <a:endParaRPr sz="2100">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7"/>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a:t>Video file of setting up the REDCap Record</a:t>
            </a:r>
            <a:endParaRPr/>
          </a:p>
        </p:txBody>
      </p:sp>
      <p:sp>
        <p:nvSpPr>
          <p:cNvPr id="201" name="Google Shape;201;p7"/>
          <p:cNvSpPr txBox="1"/>
          <p:nvPr>
            <p:ph idx="1" type="body"/>
          </p:nvPr>
        </p:nvSpPr>
        <p:spPr>
          <a:xfrm>
            <a:off x="2712275" y="2262575"/>
            <a:ext cx="4595400" cy="221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 sz="1600" u="sng">
                <a:solidFill>
                  <a:schemeClr val="accent5"/>
                </a:solidFill>
                <a:hlinkClick r:id="rId3">
                  <a:extLst>
                    <a:ext uri="{A12FA001-AC4F-418D-AE19-62706E023703}">
                      <ahyp:hlinkClr val="tx"/>
                    </a:ext>
                  </a:extLst>
                </a:hlinkClick>
              </a:rPr>
              <a:t>https://streamable.com/fmexa8</a:t>
            </a:r>
            <a:endParaRPr sz="1600"/>
          </a:p>
          <a:p>
            <a:pPr indent="0" lvl="0" marL="0" rtl="0" algn="l">
              <a:lnSpc>
                <a:spcPct val="115000"/>
              </a:lnSpc>
              <a:spcBef>
                <a:spcPts val="1200"/>
              </a:spcBef>
              <a:spcAft>
                <a:spcPts val="1200"/>
              </a:spcAft>
              <a:buSzPts val="1300"/>
              <a:buNone/>
            </a:pPr>
            <a:r>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a:t>Check for Safety Read Completion</a:t>
            </a:r>
            <a:endParaRPr/>
          </a:p>
        </p:txBody>
      </p:sp>
      <p:sp>
        <p:nvSpPr>
          <p:cNvPr id="207" name="Google Shape;207;p8"/>
          <p:cNvSpPr txBox="1"/>
          <p:nvPr>
            <p:ph idx="1" type="body"/>
          </p:nvPr>
        </p:nvSpPr>
        <p:spPr>
          <a:xfrm>
            <a:off x="1297500" y="990525"/>
            <a:ext cx="3403200" cy="3488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300"/>
              <a:buNone/>
            </a:pPr>
            <a:r>
              <a:rPr lang="en" sz="1600"/>
              <a:t>In 10 business days or sooner, log into REDCap again.</a:t>
            </a:r>
            <a:endParaRPr sz="1600"/>
          </a:p>
          <a:p>
            <a:pPr indent="0" lvl="0" marL="0" rtl="0" algn="l">
              <a:lnSpc>
                <a:spcPct val="100000"/>
              </a:lnSpc>
              <a:spcBef>
                <a:spcPts val="0"/>
              </a:spcBef>
              <a:spcAft>
                <a:spcPts val="0"/>
              </a:spcAft>
              <a:buSzPts val="1300"/>
              <a:buNone/>
            </a:pPr>
            <a:r>
              <a:t/>
            </a:r>
            <a:endParaRPr sz="1600"/>
          </a:p>
          <a:p>
            <a:pPr indent="0" lvl="0" marL="0" rtl="0" algn="l">
              <a:lnSpc>
                <a:spcPct val="100000"/>
              </a:lnSpc>
              <a:spcBef>
                <a:spcPts val="0"/>
              </a:spcBef>
              <a:spcAft>
                <a:spcPts val="0"/>
              </a:spcAft>
              <a:buSzPts val="1300"/>
              <a:buNone/>
            </a:pPr>
            <a:r>
              <a:rPr lang="en" sz="1600"/>
              <a:t>Check the left side “Data Collection” section, under “MR Research Info”.</a:t>
            </a:r>
            <a:endParaRPr sz="1600"/>
          </a:p>
          <a:p>
            <a:pPr indent="0" lvl="0" marL="0" rtl="0" algn="l">
              <a:lnSpc>
                <a:spcPct val="100000"/>
              </a:lnSpc>
              <a:spcBef>
                <a:spcPts val="0"/>
              </a:spcBef>
              <a:spcAft>
                <a:spcPts val="0"/>
              </a:spcAft>
              <a:buSzPts val="1300"/>
              <a:buNone/>
            </a:pPr>
            <a:r>
              <a:t/>
            </a:r>
            <a:endParaRPr sz="1600"/>
          </a:p>
          <a:p>
            <a:pPr indent="0" lvl="0" marL="0" rtl="0" algn="l">
              <a:lnSpc>
                <a:spcPct val="100000"/>
              </a:lnSpc>
              <a:spcBef>
                <a:spcPts val="0"/>
              </a:spcBef>
              <a:spcAft>
                <a:spcPts val="0"/>
              </a:spcAft>
              <a:buSzPts val="1300"/>
              <a:buNone/>
            </a:pPr>
            <a:r>
              <a:rPr lang="en" sz="1600"/>
              <a:t>A completed safety read with a radiologist review will have “Mri Safety Read” with a check mark like this:</a:t>
            </a:r>
            <a:endParaRPr sz="1600"/>
          </a:p>
          <a:p>
            <a:pPr indent="0" lvl="0" marL="0" rtl="0" algn="l">
              <a:lnSpc>
                <a:spcPct val="115000"/>
              </a:lnSpc>
              <a:spcBef>
                <a:spcPts val="0"/>
              </a:spcBef>
              <a:spcAft>
                <a:spcPts val="1200"/>
              </a:spcAft>
              <a:buSzPts val="1300"/>
              <a:buNone/>
            </a:pPr>
            <a:r>
              <a:t/>
            </a:r>
            <a:endParaRPr>
              <a:solidFill>
                <a:schemeClr val="dk1"/>
              </a:solidFill>
            </a:endParaRPr>
          </a:p>
        </p:txBody>
      </p:sp>
      <p:pic>
        <p:nvPicPr>
          <p:cNvPr id="208" name="Google Shape;208;p8"/>
          <p:cNvPicPr preferRelativeResize="0"/>
          <p:nvPr/>
        </p:nvPicPr>
        <p:blipFill rotWithShape="1">
          <a:blip r:embed="rId3">
            <a:alphaModFix/>
          </a:blip>
          <a:srcRect b="0" l="0" r="0" t="0"/>
          <a:stretch/>
        </p:blipFill>
        <p:spPr>
          <a:xfrm>
            <a:off x="1684400" y="3822366"/>
            <a:ext cx="2322600" cy="975125"/>
          </a:xfrm>
          <a:prstGeom prst="rect">
            <a:avLst/>
          </a:prstGeom>
          <a:noFill/>
          <a:ln>
            <a:noFill/>
          </a:ln>
        </p:spPr>
      </p:pic>
      <p:sp>
        <p:nvSpPr>
          <p:cNvPr id="209" name="Google Shape;209;p8"/>
          <p:cNvSpPr/>
          <p:nvPr/>
        </p:nvSpPr>
        <p:spPr>
          <a:xfrm>
            <a:off x="461900" y="4311200"/>
            <a:ext cx="1222500" cy="48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0" name="Google Shape;210;p8"/>
          <p:cNvPicPr preferRelativeResize="0"/>
          <p:nvPr/>
        </p:nvPicPr>
        <p:blipFill>
          <a:blip r:embed="rId4">
            <a:alphaModFix/>
          </a:blip>
          <a:stretch>
            <a:fillRect/>
          </a:stretch>
        </p:blipFill>
        <p:spPr>
          <a:xfrm>
            <a:off x="4951500" y="990463"/>
            <a:ext cx="3859925" cy="3488225"/>
          </a:xfrm>
          <a:prstGeom prst="rect">
            <a:avLst/>
          </a:prstGeom>
          <a:noFill/>
          <a:ln>
            <a:noFill/>
          </a:ln>
        </p:spPr>
      </p:pic>
      <p:sp>
        <p:nvSpPr>
          <p:cNvPr id="211" name="Google Shape;211;p8"/>
          <p:cNvSpPr/>
          <p:nvPr/>
        </p:nvSpPr>
        <p:spPr>
          <a:xfrm>
            <a:off x="4572000" y="2023675"/>
            <a:ext cx="2033100" cy="1869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9"/>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a:t>PDF with Step by Step REDCap</a:t>
            </a:r>
            <a:endParaRPr/>
          </a:p>
        </p:txBody>
      </p:sp>
      <p:sp>
        <p:nvSpPr>
          <p:cNvPr id="217" name="Google Shape;217;p9"/>
          <p:cNvSpPr txBox="1"/>
          <p:nvPr>
            <p:ph idx="1" type="body"/>
          </p:nvPr>
        </p:nvSpPr>
        <p:spPr>
          <a:xfrm>
            <a:off x="1297500" y="2473375"/>
            <a:ext cx="7038900" cy="1963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 sz="1600" u="sng">
                <a:solidFill>
                  <a:schemeClr val="hlink"/>
                </a:solidFill>
                <a:hlinkClick r:id="rId3"/>
              </a:rPr>
              <a:t>https://mr.research.columbia.edu/sites/default/files/content/REDCap%20manual-tech-v.2.pdf</a:t>
            </a:r>
            <a:endParaRPr sz="1600"/>
          </a:p>
          <a:p>
            <a:pPr indent="0" lvl="0" marL="0" rtl="0" algn="l">
              <a:lnSpc>
                <a:spcPct val="115000"/>
              </a:lnSpc>
              <a:spcBef>
                <a:spcPts val="1200"/>
              </a:spcBef>
              <a:spcAft>
                <a:spcPts val="1200"/>
              </a:spcAft>
              <a:buSzPts val="1300"/>
              <a:buNone/>
            </a:pPr>
            <a:r>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5e9ec5e355_0_10"/>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a:t>Categories</a:t>
            </a:r>
            <a:r>
              <a:rPr lang="en"/>
              <a:t> </a:t>
            </a:r>
            <a:r>
              <a:rPr lang="en"/>
              <a:t>of</a:t>
            </a:r>
            <a:r>
              <a:rPr lang="en"/>
              <a:t> incidental findings</a:t>
            </a:r>
            <a:endParaRPr/>
          </a:p>
        </p:txBody>
      </p:sp>
      <p:sp>
        <p:nvSpPr>
          <p:cNvPr id="223" name="Google Shape;223;g25e9ec5e355_0_10"/>
          <p:cNvSpPr txBox="1"/>
          <p:nvPr>
            <p:ph idx="1" type="body"/>
          </p:nvPr>
        </p:nvSpPr>
        <p:spPr>
          <a:xfrm>
            <a:off x="1110025" y="1541400"/>
            <a:ext cx="6735300" cy="2954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1300"/>
              <a:buNone/>
            </a:pPr>
            <a:r>
              <a:rPr lang="en" sz="1600"/>
              <a:t>Level 1 no medically significant findings. No follow up needed.</a:t>
            </a:r>
            <a:endParaRPr sz="1600"/>
          </a:p>
          <a:p>
            <a:pPr indent="0" lvl="0" marL="0" rtl="0" algn="l">
              <a:spcBef>
                <a:spcPts val="0"/>
              </a:spcBef>
              <a:spcAft>
                <a:spcPts val="0"/>
              </a:spcAft>
              <a:buSzPts val="1300"/>
              <a:buNone/>
            </a:pPr>
            <a:r>
              <a:t/>
            </a:r>
            <a:endParaRPr sz="1600"/>
          </a:p>
          <a:p>
            <a:pPr indent="0" lvl="0" marL="0" rtl="0" algn="l">
              <a:spcBef>
                <a:spcPts val="0"/>
              </a:spcBef>
              <a:spcAft>
                <a:spcPts val="0"/>
              </a:spcAft>
              <a:buSzPts val="1300"/>
              <a:buNone/>
            </a:pPr>
            <a:r>
              <a:rPr lang="en" sz="1600"/>
              <a:t>Level 2=Class B minor finding </a:t>
            </a:r>
            <a:endParaRPr sz="1600"/>
          </a:p>
          <a:p>
            <a:pPr indent="0" lvl="0" marL="0" rtl="0" algn="l">
              <a:spcBef>
                <a:spcPts val="0"/>
              </a:spcBef>
              <a:spcAft>
                <a:spcPts val="0"/>
              </a:spcAft>
              <a:buSzPts val="1300"/>
              <a:buNone/>
            </a:pPr>
            <a:r>
              <a:t/>
            </a:r>
            <a:endParaRPr sz="1600"/>
          </a:p>
          <a:p>
            <a:pPr indent="0" lvl="0" marL="0" rtl="0" algn="l">
              <a:spcBef>
                <a:spcPts val="0"/>
              </a:spcBef>
              <a:spcAft>
                <a:spcPts val="0"/>
              </a:spcAft>
              <a:buSzPts val="1300"/>
              <a:buNone/>
            </a:pPr>
            <a:r>
              <a:rPr lang="en" sz="1600"/>
              <a:t>Level 3= Class A-2 abnormal </a:t>
            </a:r>
            <a:r>
              <a:rPr lang="en" sz="1600"/>
              <a:t>finding</a:t>
            </a:r>
            <a:endParaRPr sz="1600"/>
          </a:p>
          <a:p>
            <a:pPr indent="0" lvl="0" marL="0" rtl="0" algn="l">
              <a:spcBef>
                <a:spcPts val="0"/>
              </a:spcBef>
              <a:spcAft>
                <a:spcPts val="0"/>
              </a:spcAft>
              <a:buSzPts val="1300"/>
              <a:buNone/>
            </a:pPr>
            <a:r>
              <a:t/>
            </a:r>
            <a:endParaRPr sz="1600"/>
          </a:p>
          <a:p>
            <a:pPr indent="0" lvl="0" marL="0" rtl="0" algn="l">
              <a:spcBef>
                <a:spcPts val="0"/>
              </a:spcBef>
              <a:spcAft>
                <a:spcPts val="0"/>
              </a:spcAft>
              <a:buSzPts val="1300"/>
              <a:buNone/>
            </a:pPr>
            <a:r>
              <a:rPr lang="en" sz="1600"/>
              <a:t>Level 4= Class A-1 acute abnormal </a:t>
            </a:r>
            <a:r>
              <a:rPr lang="en" sz="1600"/>
              <a:t>finding</a:t>
            </a:r>
            <a:r>
              <a:rPr lang="en" sz="1600"/>
              <a:t> . The </a:t>
            </a:r>
            <a:r>
              <a:rPr lang="en" sz="1600"/>
              <a:t>participant</a:t>
            </a:r>
            <a:r>
              <a:rPr lang="en" sz="1600"/>
              <a:t> should go to the </a:t>
            </a:r>
            <a:r>
              <a:rPr lang="en" sz="1600"/>
              <a:t>emergency</a:t>
            </a:r>
            <a:r>
              <a:rPr lang="en" sz="1600"/>
              <a:t> department immediately.</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5e9ec5e355_0_19"/>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a:t>Communicating </a:t>
            </a:r>
            <a:r>
              <a:rPr lang="en"/>
              <a:t>incidental findings</a:t>
            </a:r>
            <a:endParaRPr/>
          </a:p>
        </p:txBody>
      </p:sp>
      <p:sp>
        <p:nvSpPr>
          <p:cNvPr id="229" name="Google Shape;229;g25e9ec5e355_0_19"/>
          <p:cNvSpPr txBox="1"/>
          <p:nvPr>
            <p:ph idx="1" type="body"/>
          </p:nvPr>
        </p:nvSpPr>
        <p:spPr>
          <a:xfrm>
            <a:off x="1338900" y="1603000"/>
            <a:ext cx="5985000" cy="291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300"/>
              <a:buNone/>
            </a:pPr>
            <a:r>
              <a:rPr lang="en" sz="1600"/>
              <a:t>Columbia’s IRB states “</a:t>
            </a:r>
            <a:r>
              <a:rPr lang="en" sz="1600"/>
              <a:t>a plan for notifying the subject of an IF of Clinical Significance. Communication with the subject is the responsibility of the PI. However, if the PI is not a physician or is otherwise not qualified to discuss the IF with the subject, such communication should include a medical professional who is knowledgeable about the type of IF found and who is experienced in communicating sensitive medical information.”</a:t>
            </a:r>
            <a:endParaRPr sz="1600"/>
          </a:p>
          <a:p>
            <a:pPr indent="0" lvl="0" marL="0" rtl="0" algn="l">
              <a:lnSpc>
                <a:spcPct val="115000"/>
              </a:lnSpc>
              <a:spcBef>
                <a:spcPts val="1200"/>
              </a:spcBef>
              <a:spcAft>
                <a:spcPts val="0"/>
              </a:spcAft>
              <a:buSzPts val="1300"/>
              <a:buNone/>
            </a:pPr>
            <a:r>
              <a:t/>
            </a:r>
            <a:endParaRPr sz="1600"/>
          </a:p>
          <a:p>
            <a:pPr indent="0" lvl="0" marL="0" rtl="0" algn="l">
              <a:lnSpc>
                <a:spcPct val="115000"/>
              </a:lnSpc>
              <a:spcBef>
                <a:spcPts val="1200"/>
              </a:spcBef>
              <a:spcAft>
                <a:spcPts val="0"/>
              </a:spcAft>
              <a:buSzPts val="1300"/>
              <a:buNone/>
            </a:pPr>
            <a:r>
              <a:rPr lang="en" sz="1600"/>
              <a:t>What’s the plan at Zuckerman?</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5e9ec5e355_0_72"/>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a:t>Communicating incidental findings</a:t>
            </a:r>
            <a:endParaRPr/>
          </a:p>
        </p:txBody>
      </p:sp>
      <p:sp>
        <p:nvSpPr>
          <p:cNvPr id="235" name="Google Shape;235;g25e9ec5e355_0_72"/>
          <p:cNvSpPr txBox="1"/>
          <p:nvPr>
            <p:ph idx="1" type="body"/>
          </p:nvPr>
        </p:nvSpPr>
        <p:spPr>
          <a:xfrm>
            <a:off x="1110025" y="1208575"/>
            <a:ext cx="6735300" cy="39348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1300"/>
              <a:buNone/>
            </a:pPr>
            <a:r>
              <a:rPr lang="en" sz="1600"/>
              <a:t>If there is an incidental finding (rated Level 2-4; see “Incidental Finding Levels” on slide 14), the PI calls the participant to communicate the finding and provide advice on the next steps they should take. </a:t>
            </a:r>
            <a:endParaRPr sz="1600"/>
          </a:p>
          <a:p>
            <a:pPr indent="0" lvl="0" marL="0" rtl="0" algn="l">
              <a:spcBef>
                <a:spcPts val="0"/>
              </a:spcBef>
              <a:spcAft>
                <a:spcPts val="0"/>
              </a:spcAft>
              <a:buSzPts val="1300"/>
              <a:buNone/>
            </a:pPr>
            <a:r>
              <a:t/>
            </a:r>
            <a:endParaRPr sz="1600"/>
          </a:p>
          <a:p>
            <a:pPr indent="0" lvl="0" marL="0" rtl="0" algn="ctr">
              <a:spcBef>
                <a:spcPts val="0"/>
              </a:spcBef>
              <a:spcAft>
                <a:spcPts val="0"/>
              </a:spcAft>
              <a:buSzPts val="1300"/>
              <a:buNone/>
            </a:pPr>
            <a:r>
              <a:rPr lang="en" sz="2100"/>
              <a:t>OR</a:t>
            </a:r>
            <a:endParaRPr sz="2100"/>
          </a:p>
          <a:p>
            <a:pPr indent="0" lvl="0" marL="0" rtl="0" algn="ctr">
              <a:spcBef>
                <a:spcPts val="0"/>
              </a:spcBef>
              <a:spcAft>
                <a:spcPts val="0"/>
              </a:spcAft>
              <a:buSzPts val="1300"/>
              <a:buNone/>
            </a:pPr>
            <a:r>
              <a:t/>
            </a:r>
            <a:endParaRPr sz="1600"/>
          </a:p>
          <a:p>
            <a:pPr indent="0" lvl="0" marL="0" rtl="0" algn="l">
              <a:spcBef>
                <a:spcPts val="0"/>
              </a:spcBef>
              <a:spcAft>
                <a:spcPts val="0"/>
              </a:spcAft>
              <a:buSzPts val="1300"/>
              <a:buNone/>
            </a:pPr>
            <a:r>
              <a:rPr lang="en" sz="1600"/>
              <a:t>The PI can pay an MD $250 to research the finding and call the participant. In this case, the PI emails the radiology read (in the form of an anonymized PDF) to the MD.  Neurology resident who has agreed to make the calls: </a:t>
            </a:r>
            <a:endParaRPr sz="1600"/>
          </a:p>
          <a:p>
            <a:pPr indent="0" lvl="0" marL="0" rtl="0" algn="ctr">
              <a:spcBef>
                <a:spcPts val="0"/>
              </a:spcBef>
              <a:spcAft>
                <a:spcPts val="0"/>
              </a:spcAft>
              <a:buSzPts val="1300"/>
              <a:buNone/>
            </a:pPr>
            <a:r>
              <a:rPr lang="en" sz="1600"/>
              <a:t>Francesco Michaelassi MD</a:t>
            </a:r>
            <a:endParaRPr sz="1600"/>
          </a:p>
          <a:p>
            <a:pPr indent="0" lvl="0" marL="0" rtl="0" algn="ctr">
              <a:spcBef>
                <a:spcPts val="0"/>
              </a:spcBef>
              <a:spcAft>
                <a:spcPts val="0"/>
              </a:spcAft>
              <a:buSzPts val="1300"/>
              <a:buNone/>
            </a:pPr>
            <a:r>
              <a:rPr lang="en" sz="1600"/>
              <a:t> </a:t>
            </a:r>
            <a:r>
              <a:rPr lang="en" sz="1600" u="sng">
                <a:solidFill>
                  <a:schemeClr val="hlink"/>
                </a:solidFill>
                <a:hlinkClick r:id="rId3"/>
              </a:rPr>
              <a:t>fem2104@cumc.columbia.edu</a:t>
            </a:r>
            <a:r>
              <a:rPr lang="en" sz="1600"/>
              <a:t> </a:t>
            </a:r>
            <a:endParaRPr sz="1600"/>
          </a:p>
          <a:p>
            <a:pPr indent="0" lvl="0" marL="0" rtl="0" algn="ctr">
              <a:spcBef>
                <a:spcPts val="0"/>
              </a:spcBef>
              <a:spcAft>
                <a:spcPts val="0"/>
              </a:spcAft>
              <a:buSzPts val="1300"/>
              <a:buNone/>
            </a:pPr>
            <a:r>
              <a:rPr lang="en" sz="1600"/>
              <a:t>773-848-2739</a:t>
            </a:r>
            <a:endParaRPr sz="1600"/>
          </a:p>
          <a:p>
            <a:pPr indent="0" lvl="0" marL="0" rtl="0" algn="ctr">
              <a:spcBef>
                <a:spcPts val="0"/>
              </a:spcBef>
              <a:spcAft>
                <a:spcPts val="0"/>
              </a:spcAft>
              <a:buSzPts val="1300"/>
              <a:buNone/>
            </a:pPr>
            <a:r>
              <a:rPr lang="en" sz="1600"/>
              <a:t>(Also notify Kathleen Durkin to coordinate payment.)</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a:t>Incidental Findings </a:t>
            </a:r>
            <a:endParaRPr/>
          </a:p>
        </p:txBody>
      </p:sp>
      <p:sp>
        <p:nvSpPr>
          <p:cNvPr id="141" name="Google Shape;141;p3"/>
          <p:cNvSpPr txBox="1"/>
          <p:nvPr>
            <p:ph idx="1" type="body"/>
          </p:nvPr>
        </p:nvSpPr>
        <p:spPr>
          <a:xfrm>
            <a:off x="1228725" y="1601925"/>
            <a:ext cx="3403200" cy="24876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86666"/>
              <a:buNone/>
            </a:pPr>
            <a:r>
              <a:rPr lang="en" sz="1500"/>
              <a:t>An incidental finding is “an incidentally discovered mass or lesion, detected by CT, MRI, or other imaging modality performed for an unrelated reason.”</a:t>
            </a:r>
            <a:endParaRPr sz="1500"/>
          </a:p>
          <a:p>
            <a:pPr indent="0" lvl="0" marL="0" rtl="0" algn="l">
              <a:lnSpc>
                <a:spcPct val="115000"/>
              </a:lnSpc>
              <a:spcBef>
                <a:spcPts val="0"/>
              </a:spcBef>
              <a:spcAft>
                <a:spcPts val="0"/>
              </a:spcAft>
              <a:buSzPct val="86666"/>
              <a:buNone/>
            </a:pPr>
            <a:r>
              <a:rPr lang="en" sz="1500"/>
              <a:t>-American College of Radiology</a:t>
            </a:r>
            <a:endParaRPr sz="1500"/>
          </a:p>
          <a:p>
            <a:pPr indent="0" lvl="0" marL="0" rtl="0" algn="l">
              <a:lnSpc>
                <a:spcPct val="115000"/>
              </a:lnSpc>
              <a:spcBef>
                <a:spcPts val="0"/>
              </a:spcBef>
              <a:spcAft>
                <a:spcPts val="0"/>
              </a:spcAft>
              <a:buSzPct val="86666"/>
              <a:buNone/>
            </a:pPr>
            <a:r>
              <a:t/>
            </a:r>
            <a:endParaRPr sz="1500"/>
          </a:p>
          <a:p>
            <a:pPr indent="0" lvl="0" marL="0" rtl="0" algn="l">
              <a:lnSpc>
                <a:spcPct val="115000"/>
              </a:lnSpc>
              <a:spcBef>
                <a:spcPts val="0"/>
              </a:spcBef>
              <a:spcAft>
                <a:spcPts val="0"/>
              </a:spcAft>
              <a:buSzPct val="86666"/>
              <a:buNone/>
            </a:pPr>
            <a:r>
              <a:t/>
            </a:r>
            <a:endParaRPr sz="1500"/>
          </a:p>
          <a:p>
            <a:pPr indent="0" lvl="0" marL="0" rtl="0" algn="l">
              <a:lnSpc>
                <a:spcPct val="115000"/>
              </a:lnSpc>
              <a:spcBef>
                <a:spcPts val="0"/>
              </a:spcBef>
              <a:spcAft>
                <a:spcPts val="0"/>
              </a:spcAft>
              <a:buSzPct val="86666"/>
              <a:buNone/>
            </a:pPr>
            <a:r>
              <a:t/>
            </a:r>
            <a:endParaRPr sz="1500"/>
          </a:p>
          <a:p>
            <a:pPr indent="0" lvl="0" marL="0" rtl="0" algn="l">
              <a:lnSpc>
                <a:spcPct val="115000"/>
              </a:lnSpc>
              <a:spcBef>
                <a:spcPts val="0"/>
              </a:spcBef>
              <a:spcAft>
                <a:spcPts val="0"/>
              </a:spcAft>
              <a:buSzPct val="86666"/>
              <a:buNone/>
            </a:pPr>
            <a:r>
              <a:rPr lang="en" sz="1500"/>
              <a:t>Incidental imaging findings provide an opportunity to diagnose presymptomatic disease. The IRB requires them.</a:t>
            </a:r>
            <a:endParaRPr sz="1500">
              <a:solidFill>
                <a:srgbClr val="0000FF"/>
              </a:solidFill>
            </a:endParaRPr>
          </a:p>
        </p:txBody>
      </p:sp>
      <p:pic>
        <p:nvPicPr>
          <p:cNvPr id="142" name="Google Shape;142;p3"/>
          <p:cNvPicPr preferRelativeResize="0"/>
          <p:nvPr/>
        </p:nvPicPr>
        <p:blipFill>
          <a:blip r:embed="rId3">
            <a:alphaModFix/>
          </a:blip>
          <a:stretch>
            <a:fillRect/>
          </a:stretch>
        </p:blipFill>
        <p:spPr>
          <a:xfrm>
            <a:off x="4856375" y="685125"/>
            <a:ext cx="3778147" cy="3530850"/>
          </a:xfrm>
          <a:prstGeom prst="rect">
            <a:avLst/>
          </a:prstGeom>
          <a:noFill/>
          <a:ln>
            <a:noFill/>
          </a:ln>
        </p:spPr>
      </p:pic>
      <p:sp>
        <p:nvSpPr>
          <p:cNvPr id="143" name="Google Shape;143;p3"/>
          <p:cNvSpPr txBox="1"/>
          <p:nvPr>
            <p:ph idx="1" type="body"/>
          </p:nvPr>
        </p:nvSpPr>
        <p:spPr>
          <a:xfrm>
            <a:off x="2185050" y="4383600"/>
            <a:ext cx="4773900" cy="630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1300"/>
              <a:buNone/>
            </a:pPr>
            <a:r>
              <a:rPr lang="en" sz="2200"/>
              <a:t>This could save your participant’s life.</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5e9ec5e355_0_3"/>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a:t>Incidental Findings Process</a:t>
            </a:r>
            <a:endParaRPr/>
          </a:p>
        </p:txBody>
      </p:sp>
      <p:sp>
        <p:nvSpPr>
          <p:cNvPr id="149" name="Google Shape;149;g25e9ec5e355_0_3"/>
          <p:cNvSpPr txBox="1"/>
          <p:nvPr>
            <p:ph idx="1" type="body"/>
          </p:nvPr>
        </p:nvSpPr>
        <p:spPr>
          <a:xfrm>
            <a:off x="1165500" y="1218454"/>
            <a:ext cx="3134700" cy="31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300"/>
              <a:buNone/>
            </a:pPr>
            <a:r>
              <a:rPr lang="en" sz="1500"/>
              <a:t>Send a</a:t>
            </a:r>
            <a:r>
              <a:rPr lang="en" sz="1500"/>
              <a:t>ll the images you acquired to Radiology. (Directions at scanner.)</a:t>
            </a:r>
            <a:endParaRPr sz="1500"/>
          </a:p>
          <a:p>
            <a:pPr indent="0" lvl="0" marL="0" rtl="0" algn="l">
              <a:spcBef>
                <a:spcPts val="0"/>
              </a:spcBef>
              <a:spcAft>
                <a:spcPts val="0"/>
              </a:spcAft>
              <a:buSzPts val="1300"/>
              <a:buNone/>
            </a:pPr>
            <a:r>
              <a:t/>
            </a:r>
            <a:endParaRPr sz="1500"/>
          </a:p>
          <a:p>
            <a:pPr indent="0" lvl="0" marL="0" rtl="0" algn="l">
              <a:spcBef>
                <a:spcPts val="0"/>
              </a:spcBef>
              <a:spcAft>
                <a:spcPts val="0"/>
              </a:spcAft>
              <a:buSzPts val="1300"/>
              <a:buNone/>
            </a:pPr>
            <a:r>
              <a:t/>
            </a:r>
            <a:endParaRPr sz="1500"/>
          </a:p>
          <a:p>
            <a:pPr indent="0" lvl="0" marL="0" rtl="0" algn="l">
              <a:spcBef>
                <a:spcPts val="0"/>
              </a:spcBef>
              <a:spcAft>
                <a:spcPts val="0"/>
              </a:spcAft>
              <a:buSzPts val="1300"/>
              <a:buNone/>
            </a:pPr>
            <a:r>
              <a:rPr lang="en" sz="1500"/>
              <a:t>Create a record in REDCap so the radiologist knows it was sent.</a:t>
            </a:r>
            <a:endParaRPr sz="1500"/>
          </a:p>
          <a:p>
            <a:pPr indent="0" lvl="0" marL="0" rtl="0" algn="l">
              <a:spcBef>
                <a:spcPts val="0"/>
              </a:spcBef>
              <a:spcAft>
                <a:spcPts val="0"/>
              </a:spcAft>
              <a:buSzPts val="1300"/>
              <a:buNone/>
            </a:pPr>
            <a:r>
              <a:t/>
            </a:r>
            <a:endParaRPr sz="1500"/>
          </a:p>
          <a:p>
            <a:pPr indent="0" lvl="0" marL="0" rtl="0" algn="l">
              <a:spcBef>
                <a:spcPts val="0"/>
              </a:spcBef>
              <a:spcAft>
                <a:spcPts val="0"/>
              </a:spcAft>
              <a:buSzPts val="1300"/>
              <a:buNone/>
            </a:pPr>
            <a:r>
              <a:t/>
            </a:r>
            <a:endParaRPr sz="1500"/>
          </a:p>
          <a:p>
            <a:pPr indent="0" lvl="0" marL="0" rtl="0" algn="l">
              <a:spcBef>
                <a:spcPts val="0"/>
              </a:spcBef>
              <a:spcAft>
                <a:spcPts val="0"/>
              </a:spcAft>
              <a:buSzPts val="1300"/>
              <a:buNone/>
            </a:pPr>
            <a:r>
              <a:rPr lang="en" sz="1500"/>
              <a:t>The radiologists will do a “Safety read- for Incidental findings (limited read)”. </a:t>
            </a:r>
            <a:endParaRPr sz="1500"/>
          </a:p>
        </p:txBody>
      </p:sp>
      <p:pic>
        <p:nvPicPr>
          <p:cNvPr id="150" name="Google Shape;150;g25e9ec5e355_0_3"/>
          <p:cNvPicPr preferRelativeResize="0"/>
          <p:nvPr/>
        </p:nvPicPr>
        <p:blipFill>
          <a:blip r:embed="rId3">
            <a:alphaModFix/>
          </a:blip>
          <a:stretch>
            <a:fillRect/>
          </a:stretch>
        </p:blipFill>
        <p:spPr>
          <a:xfrm>
            <a:off x="4489475" y="1307850"/>
            <a:ext cx="4311650" cy="3068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
          <p:cNvSpPr txBox="1"/>
          <p:nvPr>
            <p:ph idx="1" type="body"/>
          </p:nvPr>
        </p:nvSpPr>
        <p:spPr>
          <a:xfrm>
            <a:off x="1495500" y="2445275"/>
            <a:ext cx="6153000" cy="2483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5"/>
              <a:buNone/>
            </a:pPr>
            <a:r>
              <a:rPr lang="en" sz="1650">
                <a:solidFill>
                  <a:srgbClr val="FFFFFF"/>
                </a:solidFill>
              </a:rPr>
              <a:t>REDCap is a secure web application for building and managing online surveys and databases.</a:t>
            </a:r>
            <a:endParaRPr sz="1650">
              <a:solidFill>
                <a:srgbClr val="FFFFFF"/>
              </a:solidFill>
            </a:endParaRPr>
          </a:p>
          <a:p>
            <a:pPr indent="0" lvl="0" marL="0" rtl="0" algn="l">
              <a:lnSpc>
                <a:spcPct val="115000"/>
              </a:lnSpc>
              <a:spcBef>
                <a:spcPts val="0"/>
              </a:spcBef>
              <a:spcAft>
                <a:spcPts val="0"/>
              </a:spcAft>
              <a:buSzPts val="1405"/>
              <a:buNone/>
            </a:pPr>
            <a:r>
              <a:t/>
            </a:r>
            <a:endParaRPr sz="1650">
              <a:solidFill>
                <a:srgbClr val="FFFFFF"/>
              </a:solidFill>
            </a:endParaRPr>
          </a:p>
          <a:p>
            <a:pPr indent="0" lvl="0" marL="0" rtl="0" algn="l">
              <a:lnSpc>
                <a:spcPct val="115000"/>
              </a:lnSpc>
              <a:spcBef>
                <a:spcPts val="1200"/>
              </a:spcBef>
              <a:spcAft>
                <a:spcPts val="0"/>
              </a:spcAft>
              <a:buSzPts val="1405"/>
              <a:buNone/>
            </a:pPr>
            <a:r>
              <a:rPr lang="en" sz="1650">
                <a:solidFill>
                  <a:srgbClr val="FFFFFF"/>
                </a:solidFill>
              </a:rPr>
              <a:t>Along with the server that stores the images you send, it serves the same purpose as a PACS system (Picture Archiving and Communication System).</a:t>
            </a:r>
            <a:endParaRPr sz="1200">
              <a:solidFill>
                <a:srgbClr val="FFFFFF"/>
              </a:solidFill>
              <a:highlight>
                <a:srgbClr val="000000"/>
              </a:highlight>
              <a:latin typeface="Arial"/>
              <a:ea typeface="Arial"/>
              <a:cs typeface="Arial"/>
              <a:sym typeface="Arial"/>
            </a:endParaRPr>
          </a:p>
        </p:txBody>
      </p:sp>
      <p:pic>
        <p:nvPicPr>
          <p:cNvPr id="156" name="Google Shape;156;p2"/>
          <p:cNvPicPr preferRelativeResize="0"/>
          <p:nvPr/>
        </p:nvPicPr>
        <p:blipFill rotWithShape="1">
          <a:blip r:embed="rId3">
            <a:alphaModFix/>
          </a:blip>
          <a:srcRect b="0" l="0" r="0" t="0"/>
          <a:stretch/>
        </p:blipFill>
        <p:spPr>
          <a:xfrm>
            <a:off x="2039801" y="523775"/>
            <a:ext cx="4495299" cy="1252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a:t>Getting started with REDCap </a:t>
            </a:r>
            <a:endParaRPr/>
          </a:p>
        </p:txBody>
      </p:sp>
      <p:sp>
        <p:nvSpPr>
          <p:cNvPr id="162" name="Google Shape;162;p6"/>
          <p:cNvSpPr txBox="1"/>
          <p:nvPr>
            <p:ph idx="2" type="body"/>
          </p:nvPr>
        </p:nvSpPr>
        <p:spPr>
          <a:xfrm>
            <a:off x="717925" y="1995575"/>
            <a:ext cx="3403200" cy="24360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600"/>
              <a:t>Contact the Neurological Institute A</a:t>
            </a:r>
            <a:r>
              <a:rPr lang="en" sz="1600"/>
              <a:t>dministrator Michael Zhang </a:t>
            </a:r>
            <a:r>
              <a:rPr lang="en" sz="1600" u="sng">
                <a:solidFill>
                  <a:schemeClr val="hlink"/>
                </a:solidFill>
                <a:hlinkClick r:id="rId3"/>
              </a:rPr>
              <a:t>zqz1@cumc.columbia.edu</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Request a REDCap account</a:t>
            </a:r>
            <a:endParaRPr sz="1600"/>
          </a:p>
          <a:p>
            <a:pPr indent="0" lvl="0" marL="457200" rtl="0" algn="l">
              <a:lnSpc>
                <a:spcPct val="115000"/>
              </a:lnSpc>
              <a:spcBef>
                <a:spcPts val="0"/>
              </a:spcBef>
              <a:spcAft>
                <a:spcPts val="0"/>
              </a:spcAft>
              <a:buNone/>
            </a:pPr>
            <a:r>
              <a:t/>
            </a:r>
            <a:endParaRPr/>
          </a:p>
        </p:txBody>
      </p:sp>
      <p:pic>
        <p:nvPicPr>
          <p:cNvPr id="163" name="Google Shape;163;p6"/>
          <p:cNvPicPr preferRelativeResize="0"/>
          <p:nvPr/>
        </p:nvPicPr>
        <p:blipFill rotWithShape="1">
          <a:blip r:embed="rId4">
            <a:alphaModFix/>
          </a:blip>
          <a:srcRect b="0" l="0" r="0" t="0"/>
          <a:stretch/>
        </p:blipFill>
        <p:spPr>
          <a:xfrm>
            <a:off x="5243096" y="1046400"/>
            <a:ext cx="3530850" cy="353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5e9ec5e355_0_34"/>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a:t>Creating a new REDCap record</a:t>
            </a:r>
            <a:endParaRPr/>
          </a:p>
        </p:txBody>
      </p:sp>
      <p:sp>
        <p:nvSpPr>
          <p:cNvPr id="169" name="Google Shape;169;g25e9ec5e355_0_34"/>
          <p:cNvSpPr txBox="1"/>
          <p:nvPr>
            <p:ph idx="2" type="body"/>
          </p:nvPr>
        </p:nvSpPr>
        <p:spPr>
          <a:xfrm>
            <a:off x="717925" y="1939350"/>
            <a:ext cx="2697000" cy="27684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 sz="1600"/>
              <a:t>Log in at </a:t>
            </a:r>
            <a:endParaRPr sz="1600"/>
          </a:p>
          <a:p>
            <a:pPr indent="0" lvl="0" marL="457200" rtl="0" algn="l">
              <a:lnSpc>
                <a:spcPct val="115000"/>
              </a:lnSpc>
              <a:spcBef>
                <a:spcPts val="1200"/>
              </a:spcBef>
              <a:spcAft>
                <a:spcPts val="0"/>
              </a:spcAft>
              <a:buSzPts val="1300"/>
              <a:buNone/>
            </a:pPr>
            <a:r>
              <a:rPr lang="en" sz="1600" u="sng">
                <a:solidFill>
                  <a:schemeClr val="accent5"/>
                </a:solidFill>
                <a:hlinkClick r:id="rId3">
                  <a:extLst>
                    <a:ext uri="{A12FA001-AC4F-418D-AE19-62706E023703}">
                      <ahyp:hlinkClr val="tx"/>
                    </a:ext>
                  </a:extLst>
                </a:hlinkClick>
              </a:rPr>
              <a:t>https://radio-sftp.cpmc.columbia.edu/redcap</a:t>
            </a:r>
            <a:endParaRPr sz="1600"/>
          </a:p>
          <a:p>
            <a:pPr indent="0" lvl="0" marL="457200" rtl="0" algn="l">
              <a:lnSpc>
                <a:spcPct val="115000"/>
              </a:lnSpc>
              <a:spcBef>
                <a:spcPts val="1200"/>
              </a:spcBef>
              <a:spcAft>
                <a:spcPts val="0"/>
              </a:spcAft>
              <a:buNone/>
            </a:pPr>
            <a:r>
              <a:t/>
            </a:r>
            <a:endParaRPr sz="1600"/>
          </a:p>
          <a:p>
            <a:pPr indent="0" lvl="0" marL="457200" rtl="0" algn="l">
              <a:lnSpc>
                <a:spcPct val="115000"/>
              </a:lnSpc>
              <a:spcBef>
                <a:spcPts val="0"/>
              </a:spcBef>
              <a:spcAft>
                <a:spcPts val="0"/>
              </a:spcAft>
              <a:buNone/>
            </a:pPr>
            <a:r>
              <a:t/>
            </a:r>
            <a:endParaRPr/>
          </a:p>
        </p:txBody>
      </p:sp>
      <p:pic>
        <p:nvPicPr>
          <p:cNvPr id="170" name="Google Shape;170;g25e9ec5e355_0_34"/>
          <p:cNvPicPr preferRelativeResize="0"/>
          <p:nvPr/>
        </p:nvPicPr>
        <p:blipFill>
          <a:blip r:embed="rId4">
            <a:alphaModFix/>
          </a:blip>
          <a:stretch>
            <a:fillRect/>
          </a:stretch>
        </p:blipFill>
        <p:spPr>
          <a:xfrm>
            <a:off x="3625750" y="1460250"/>
            <a:ext cx="5365849" cy="237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5e9ec5e355_0_41"/>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100000"/>
              <a:buNone/>
            </a:pPr>
            <a:r>
              <a:rPr lang="en"/>
              <a:t>Creating a new REDCap record</a:t>
            </a:r>
            <a:endParaRPr/>
          </a:p>
          <a:p>
            <a:pPr indent="0" lvl="0" marL="0" rtl="0" algn="l">
              <a:spcBef>
                <a:spcPts val="0"/>
              </a:spcBef>
              <a:spcAft>
                <a:spcPts val="0"/>
              </a:spcAft>
              <a:buSzPct val="100000"/>
              <a:buNone/>
            </a:pPr>
            <a:r>
              <a:t/>
            </a:r>
            <a:endParaRPr/>
          </a:p>
          <a:p>
            <a:pPr indent="0" lvl="0" marL="0" rtl="0" algn="l">
              <a:spcBef>
                <a:spcPts val="0"/>
              </a:spcBef>
              <a:spcAft>
                <a:spcPts val="0"/>
              </a:spcAft>
              <a:buSzPct val="142105"/>
              <a:buNone/>
            </a:pPr>
            <a:r>
              <a:rPr lang="en" sz="1688"/>
              <a:t>Click “My Project”</a:t>
            </a:r>
            <a:endParaRPr sz="1688"/>
          </a:p>
        </p:txBody>
      </p:sp>
      <p:pic>
        <p:nvPicPr>
          <p:cNvPr id="176" name="Google Shape;176;g25e9ec5e355_0_41"/>
          <p:cNvPicPr preferRelativeResize="0"/>
          <p:nvPr/>
        </p:nvPicPr>
        <p:blipFill>
          <a:blip r:embed="rId3">
            <a:alphaModFix/>
          </a:blip>
          <a:stretch>
            <a:fillRect/>
          </a:stretch>
        </p:blipFill>
        <p:spPr>
          <a:xfrm>
            <a:off x="1944175" y="1607475"/>
            <a:ext cx="5745550" cy="294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5e9ec5e355_0_4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100000"/>
              <a:buNone/>
            </a:pPr>
            <a:r>
              <a:rPr lang="en"/>
              <a:t>Creating a new REDCap record</a:t>
            </a:r>
            <a:endParaRPr/>
          </a:p>
          <a:p>
            <a:pPr indent="0" lvl="0" marL="0" rtl="0" algn="l">
              <a:spcBef>
                <a:spcPts val="0"/>
              </a:spcBef>
              <a:spcAft>
                <a:spcPts val="0"/>
              </a:spcAft>
              <a:buSzPct val="100000"/>
              <a:buNone/>
            </a:pPr>
            <a:r>
              <a:t/>
            </a:r>
            <a:endParaRPr/>
          </a:p>
          <a:p>
            <a:pPr indent="0" lvl="0" marL="0" rtl="0" algn="l">
              <a:spcBef>
                <a:spcPts val="0"/>
              </a:spcBef>
              <a:spcAft>
                <a:spcPts val="0"/>
              </a:spcAft>
              <a:buSzPct val="142105"/>
              <a:buNone/>
            </a:pPr>
            <a:r>
              <a:rPr lang="en" sz="1688"/>
              <a:t>Click “MRI”</a:t>
            </a:r>
            <a:endParaRPr sz="1688"/>
          </a:p>
        </p:txBody>
      </p:sp>
      <p:pic>
        <p:nvPicPr>
          <p:cNvPr id="182" name="Google Shape;182;g25e9ec5e355_0_48"/>
          <p:cNvPicPr preferRelativeResize="0"/>
          <p:nvPr/>
        </p:nvPicPr>
        <p:blipFill>
          <a:blip r:embed="rId3">
            <a:alphaModFix/>
          </a:blip>
          <a:stretch>
            <a:fillRect/>
          </a:stretch>
        </p:blipFill>
        <p:spPr>
          <a:xfrm>
            <a:off x="326025" y="2064550"/>
            <a:ext cx="8491950" cy="1687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5e9ec5e355_0_54"/>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2400"/>
              <a:buNone/>
            </a:pPr>
            <a:r>
              <a:rPr lang="en"/>
              <a:t>Creating a new REDCap record</a:t>
            </a:r>
            <a:endParaRPr sz="1688"/>
          </a:p>
        </p:txBody>
      </p:sp>
      <p:sp>
        <p:nvSpPr>
          <p:cNvPr id="188" name="Google Shape;188;g25e9ec5e355_0_54"/>
          <p:cNvSpPr txBox="1"/>
          <p:nvPr/>
        </p:nvSpPr>
        <p:spPr>
          <a:xfrm>
            <a:off x="660500" y="1517750"/>
            <a:ext cx="3414900" cy="30777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Lato"/>
              <a:buAutoNum type="arabicPeriod"/>
            </a:pPr>
            <a:r>
              <a:rPr lang="en" sz="1600">
                <a:solidFill>
                  <a:schemeClr val="lt1"/>
                </a:solidFill>
                <a:latin typeface="Lato"/>
                <a:ea typeface="Lato"/>
                <a:cs typeface="Lato"/>
                <a:sym typeface="Lato"/>
              </a:rPr>
              <a:t>Click “Add New Record”.</a:t>
            </a:r>
            <a:endParaRPr sz="1600">
              <a:solidFill>
                <a:schemeClr val="lt1"/>
              </a:solidFill>
              <a:latin typeface="Lato"/>
              <a:ea typeface="Lato"/>
              <a:cs typeface="Lato"/>
              <a:sym typeface="Lato"/>
            </a:endParaRPr>
          </a:p>
          <a:p>
            <a:pPr indent="0" lvl="0" marL="457200" rtl="0" algn="l">
              <a:spcBef>
                <a:spcPts val="0"/>
              </a:spcBef>
              <a:spcAft>
                <a:spcPts val="0"/>
              </a:spcAft>
              <a:buNone/>
            </a:pPr>
            <a:r>
              <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lang="en" sz="1600">
                <a:solidFill>
                  <a:schemeClr val="lt1"/>
                </a:solidFill>
                <a:latin typeface="Lato"/>
                <a:ea typeface="Lato"/>
                <a:cs typeface="Lato"/>
                <a:sym typeface="Lato"/>
              </a:rPr>
              <a:t>Choose one division.</a:t>
            </a:r>
            <a:endParaRPr sz="1600">
              <a:solidFill>
                <a:schemeClr val="lt1"/>
              </a:solidFill>
              <a:latin typeface="Lato"/>
              <a:ea typeface="Lato"/>
              <a:cs typeface="Lato"/>
              <a:sym typeface="Lato"/>
            </a:endParaRPr>
          </a:p>
          <a:p>
            <a:pPr indent="0" lvl="0" marL="457200" rtl="0" algn="l">
              <a:spcBef>
                <a:spcPts val="0"/>
              </a:spcBef>
              <a:spcAft>
                <a:spcPts val="0"/>
              </a:spcAft>
              <a:buNone/>
            </a:pPr>
            <a:r>
              <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lang="en" sz="1600">
                <a:solidFill>
                  <a:schemeClr val="lt1"/>
                </a:solidFill>
                <a:latin typeface="Lato"/>
                <a:ea typeface="Lato"/>
                <a:cs typeface="Lato"/>
                <a:sym typeface="Lato"/>
              </a:rPr>
              <a:t>Complete the form </a:t>
            </a:r>
            <a:r>
              <a:rPr lang="en" sz="1900">
                <a:solidFill>
                  <a:schemeClr val="lt1"/>
                </a:solidFill>
                <a:latin typeface="Lato"/>
                <a:ea typeface="Lato"/>
                <a:cs typeface="Lato"/>
                <a:sym typeface="Lato"/>
              </a:rPr>
              <a:t>ACCURATELY</a:t>
            </a:r>
            <a:endParaRPr sz="1900">
              <a:solidFill>
                <a:schemeClr val="lt1"/>
              </a:solidFill>
              <a:latin typeface="Lato"/>
              <a:ea typeface="Lato"/>
              <a:cs typeface="Lato"/>
              <a:sym typeface="Lato"/>
            </a:endParaRPr>
          </a:p>
          <a:p>
            <a:pPr indent="0" lvl="0" marL="457200" rtl="0" algn="l">
              <a:spcBef>
                <a:spcPts val="0"/>
              </a:spcBef>
              <a:spcAft>
                <a:spcPts val="0"/>
              </a:spcAft>
              <a:buNone/>
            </a:pPr>
            <a:r>
              <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lang="en" sz="1600">
                <a:solidFill>
                  <a:schemeClr val="lt1"/>
                </a:solidFill>
                <a:latin typeface="Lato"/>
                <a:ea typeface="Lato"/>
                <a:cs typeface="Lato"/>
                <a:sym typeface="Lato"/>
              </a:rPr>
              <a:t>Choose “Complete”.</a:t>
            </a:r>
            <a:endParaRPr sz="1600">
              <a:solidFill>
                <a:schemeClr val="lt1"/>
              </a:solidFill>
              <a:latin typeface="Lato"/>
              <a:ea typeface="Lato"/>
              <a:cs typeface="Lato"/>
              <a:sym typeface="Lato"/>
            </a:endParaRPr>
          </a:p>
          <a:p>
            <a:pPr indent="0" lvl="0" marL="457200" rtl="0" algn="l">
              <a:spcBef>
                <a:spcPts val="0"/>
              </a:spcBef>
              <a:spcAft>
                <a:spcPts val="0"/>
              </a:spcAft>
              <a:buNone/>
            </a:pPr>
            <a:r>
              <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lang="en" sz="1600">
                <a:solidFill>
                  <a:schemeClr val="lt1"/>
                </a:solidFill>
                <a:latin typeface="Lato"/>
                <a:ea typeface="Lato"/>
                <a:cs typeface="Lato"/>
                <a:sym typeface="Lato"/>
              </a:rPr>
              <a:t>Click “Save &amp; Exit Form”.</a:t>
            </a:r>
            <a:endParaRPr sz="1600">
              <a:solidFill>
                <a:schemeClr val="lt1"/>
              </a:solidFill>
              <a:latin typeface="Lato"/>
              <a:ea typeface="Lato"/>
              <a:cs typeface="Lato"/>
              <a:sym typeface="Lato"/>
            </a:endParaRPr>
          </a:p>
        </p:txBody>
      </p:sp>
      <p:pic>
        <p:nvPicPr>
          <p:cNvPr id="189" name="Google Shape;189;g25e9ec5e355_0_54"/>
          <p:cNvPicPr preferRelativeResize="0"/>
          <p:nvPr/>
        </p:nvPicPr>
        <p:blipFill>
          <a:blip r:embed="rId3">
            <a:alphaModFix/>
          </a:blip>
          <a:stretch>
            <a:fillRect/>
          </a:stretch>
        </p:blipFill>
        <p:spPr>
          <a:xfrm>
            <a:off x="3597175" y="1307850"/>
            <a:ext cx="5464699" cy="3303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